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41"/>
  </p:notesMasterIdLst>
  <p:sldIdLst>
    <p:sldId id="257" r:id="rId2"/>
    <p:sldId id="1153" r:id="rId3"/>
    <p:sldId id="990" r:id="rId4"/>
    <p:sldId id="971" r:id="rId5"/>
    <p:sldId id="972" r:id="rId6"/>
    <p:sldId id="981" r:id="rId7"/>
    <p:sldId id="987" r:id="rId8"/>
    <p:sldId id="1156" r:id="rId9"/>
    <p:sldId id="1157" r:id="rId10"/>
    <p:sldId id="1107" r:id="rId11"/>
    <p:sldId id="1171" r:id="rId12"/>
    <p:sldId id="258" r:id="rId13"/>
    <p:sldId id="327" r:id="rId14"/>
    <p:sldId id="1096" r:id="rId15"/>
    <p:sldId id="1097" r:id="rId16"/>
    <p:sldId id="1098" r:id="rId17"/>
    <p:sldId id="290" r:id="rId18"/>
    <p:sldId id="1100" r:id="rId19"/>
    <p:sldId id="1142" r:id="rId20"/>
    <p:sldId id="1143" r:id="rId21"/>
    <p:sldId id="1144" r:id="rId22"/>
    <p:sldId id="1158" r:id="rId23"/>
    <p:sldId id="1102" r:id="rId24"/>
    <p:sldId id="337" r:id="rId25"/>
    <p:sldId id="1145" r:id="rId26"/>
    <p:sldId id="1147" r:id="rId27"/>
    <p:sldId id="1150" r:id="rId28"/>
    <p:sldId id="1160" r:id="rId29"/>
    <p:sldId id="1161" r:id="rId30"/>
    <p:sldId id="1162" r:id="rId31"/>
    <p:sldId id="1163" r:id="rId32"/>
    <p:sldId id="1164" r:id="rId33"/>
    <p:sldId id="1165" r:id="rId34"/>
    <p:sldId id="1151" r:id="rId35"/>
    <p:sldId id="1167" r:id="rId36"/>
    <p:sldId id="1168" r:id="rId37"/>
    <p:sldId id="1118" r:id="rId38"/>
    <p:sldId id="1169" r:id="rId39"/>
    <p:sldId id="1170" r:id="rId40"/>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2141"/>
    <a:srgbClr val="D9E1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6"/>
    <p:restoredTop sz="80734"/>
  </p:normalViewPr>
  <p:slideViewPr>
    <p:cSldViewPr snapToGrid="0">
      <p:cViewPr varScale="1">
        <p:scale>
          <a:sx n="96" d="100"/>
          <a:sy n="96" d="100"/>
        </p:scale>
        <p:origin x="17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79AFB-556A-7647-8681-E8CCC214AEB4}" type="datetimeFigureOut">
              <a:rPr lang="en-US" smtClean="0"/>
              <a:t>9/5/22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562F5-9C85-F843-B903-B3B42F5C4F35}" type="slidenum">
              <a:rPr lang="en-US" smtClean="0"/>
              <a:t>‹#›</a:t>
            </a:fld>
            <a:endParaRPr lang="en-US"/>
          </a:p>
        </p:txBody>
      </p:sp>
    </p:spTree>
    <p:extLst>
      <p:ext uri="{BB962C8B-B14F-4D97-AF65-F5344CB8AC3E}">
        <p14:creationId xmlns:p14="http://schemas.microsoft.com/office/powerpoint/2010/main" val="421997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a:t>
            </a:fld>
            <a:endParaRPr lang="en-US"/>
          </a:p>
        </p:txBody>
      </p:sp>
    </p:spTree>
    <p:extLst>
      <p:ext uri="{BB962C8B-B14F-4D97-AF65-F5344CB8AC3E}">
        <p14:creationId xmlns:p14="http://schemas.microsoft.com/office/powerpoint/2010/main" val="379047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347B25-4996-D54E-80B2-69EECB810CC3}" type="slidenum">
              <a:rPr lang="en-US" smtClean="0"/>
              <a:t>10</a:t>
            </a:fld>
            <a:endParaRPr lang="en-US"/>
          </a:p>
        </p:txBody>
      </p:sp>
    </p:spTree>
    <p:extLst>
      <p:ext uri="{BB962C8B-B14F-4D97-AF65-F5344CB8AC3E}">
        <p14:creationId xmlns:p14="http://schemas.microsoft.com/office/powerpoint/2010/main" val="3992746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11</a:t>
            </a:fld>
            <a:endParaRPr lang="en-US"/>
          </a:p>
        </p:txBody>
      </p:sp>
    </p:spTree>
    <p:extLst>
      <p:ext uri="{BB962C8B-B14F-4D97-AF65-F5344CB8AC3E}">
        <p14:creationId xmlns:p14="http://schemas.microsoft.com/office/powerpoint/2010/main" val="1050499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12</a:t>
            </a:fld>
            <a:endParaRPr lang="en-US"/>
          </a:p>
        </p:txBody>
      </p:sp>
    </p:spTree>
    <p:extLst>
      <p:ext uri="{BB962C8B-B14F-4D97-AF65-F5344CB8AC3E}">
        <p14:creationId xmlns:p14="http://schemas.microsoft.com/office/powerpoint/2010/main" val="371338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dirty="0">
              <a:latin typeface="18 VAG Rounded Light   02390" pitchFamily="2" charset="0"/>
            </a:endParaRPr>
          </a:p>
        </p:txBody>
      </p:sp>
      <p:sp>
        <p:nvSpPr>
          <p:cNvPr id="310" name="Google Shape;310;p1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38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14</a:t>
            </a:fld>
            <a:endParaRPr lang="en-US"/>
          </a:p>
        </p:txBody>
      </p:sp>
    </p:spTree>
    <p:extLst>
      <p:ext uri="{BB962C8B-B14F-4D97-AF65-F5344CB8AC3E}">
        <p14:creationId xmlns:p14="http://schemas.microsoft.com/office/powerpoint/2010/main" val="2947879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15</a:t>
            </a:fld>
            <a:endParaRPr lang="en-US"/>
          </a:p>
        </p:txBody>
      </p:sp>
    </p:spTree>
    <p:extLst>
      <p:ext uri="{BB962C8B-B14F-4D97-AF65-F5344CB8AC3E}">
        <p14:creationId xmlns:p14="http://schemas.microsoft.com/office/powerpoint/2010/main" val="4254033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/wiki/VAX </a:t>
            </a:r>
          </a:p>
          <a:p>
            <a:endParaRPr lang="en-US" dirty="0"/>
          </a:p>
          <a:p>
            <a:r>
              <a:rPr lang="en-US" dirty="0"/>
              <a:t>John </a:t>
            </a:r>
            <a:r>
              <a:rPr lang="en-US" dirty="0" err="1"/>
              <a:t>Cocke</a:t>
            </a:r>
            <a:r>
              <a:rPr lang="en-US" dirty="0"/>
              <a:t> IBM 801 1980 - This was not well publicized as it was an internal company project.</a:t>
            </a:r>
          </a:p>
          <a:p>
            <a:r>
              <a:rPr lang="en-US" dirty="0"/>
              <a:t>John Hennessey Stanford MIPS 1981</a:t>
            </a:r>
          </a:p>
          <a:p>
            <a:r>
              <a:rPr lang="en-US" dirty="0"/>
              <a:t>David Patterson Berkeley RISC 1980</a:t>
            </a:r>
          </a:p>
        </p:txBody>
      </p:sp>
      <p:sp>
        <p:nvSpPr>
          <p:cNvPr id="4" name="Slide Number Placeholder 3"/>
          <p:cNvSpPr>
            <a:spLocks noGrp="1"/>
          </p:cNvSpPr>
          <p:nvPr>
            <p:ph type="sldNum" sz="quarter" idx="5"/>
          </p:nvPr>
        </p:nvSpPr>
        <p:spPr/>
        <p:txBody>
          <a:bodyPr/>
          <a:lstStyle/>
          <a:p>
            <a:fld id="{8C4562F5-9C85-F843-B903-B3B42F5C4F35}" type="slidenum">
              <a:rPr lang="en-US" smtClean="0"/>
              <a:t>16</a:t>
            </a:fld>
            <a:endParaRPr lang="en-US"/>
          </a:p>
        </p:txBody>
      </p:sp>
    </p:spTree>
    <p:extLst>
      <p:ext uri="{BB962C8B-B14F-4D97-AF65-F5344CB8AC3E}">
        <p14:creationId xmlns:p14="http://schemas.microsoft.com/office/powerpoint/2010/main" val="249518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p35: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r>
              <a:rPr lang="en-US" sz="1200" b="0" i="0" kern="1200" dirty="0">
                <a:solidFill>
                  <a:schemeClr val="tx1"/>
                </a:solidFill>
                <a:effectLst/>
                <a:latin typeface="+mn-lt"/>
                <a:ea typeface="+mn-ea"/>
                <a:cs typeface="+mn-cs"/>
              </a:rPr>
              <a:t>2017: For pioneering a systematic, quantitative approach to the design and evaluation of computer architectures with enduring impact on the microprocessor industry.</a:t>
            </a:r>
          </a:p>
          <a:p>
            <a:pPr marL="0" lvl="0" indent="0" algn="just" rtl="0">
              <a:spcBef>
                <a:spcPts val="400"/>
              </a:spcBef>
              <a:spcAft>
                <a:spcPts val="0"/>
              </a:spcAft>
              <a:buNone/>
            </a:pPr>
            <a:endParaRPr lang="en-US" sz="1200" b="0" i="0" kern="1200" dirty="0">
              <a:solidFill>
                <a:schemeClr val="tx1"/>
              </a:solidFill>
              <a:effectLst/>
              <a:latin typeface="+mn-lt"/>
              <a:ea typeface="+mn-ea"/>
              <a:cs typeface="+mn-cs"/>
            </a:endParaRPr>
          </a:p>
          <a:p>
            <a:pPr marL="0" lvl="0" indent="0" algn="just" rtl="0">
              <a:spcBef>
                <a:spcPts val="400"/>
              </a:spcBef>
              <a:spcAft>
                <a:spcPts val="0"/>
              </a:spcAft>
              <a:buNone/>
            </a:pPr>
            <a:r>
              <a:rPr lang="en-US" sz="1200" b="0" i="0" kern="1200" dirty="0">
                <a:solidFill>
                  <a:schemeClr val="tx1"/>
                </a:solidFill>
                <a:effectLst/>
                <a:latin typeface="+mn-lt"/>
                <a:ea typeface="+mn-ea"/>
                <a:cs typeface="+mn-cs"/>
              </a:rPr>
              <a:t>Patterson first met John Hennessy at a meeting for DARPA funded research VLSI projects in 1980 or 1981 where each was presenting their ideas.  RISC-2 emerged simultaneously with Hennessy’s MIPS (Microprocessor without Interlocked Pipeline Stages) prototype at Stanford in 1983. Arguments between RISC vs. MIPS designs were soon dwarfed by their common thesis against CISC (Complex Instruction Set Computers), used by the entire industrial computer design community.</a:t>
            </a:r>
          </a:p>
          <a:p>
            <a:pPr marL="0" lvl="0" indent="0" algn="just" rtl="0">
              <a:spcBef>
                <a:spcPts val="400"/>
              </a:spcBef>
              <a:spcAft>
                <a:spcPts val="0"/>
              </a:spcAft>
              <a:buNone/>
            </a:pPr>
            <a:r>
              <a:rPr lang="en-US" dirty="0">
                <a:latin typeface="18 VAG Rounded Light   02390" pitchFamily="2" charset="0"/>
              </a:rPr>
              <a:t>https://</a:t>
            </a:r>
            <a:r>
              <a:rPr lang="en-US" dirty="0" err="1">
                <a:latin typeface="18 VAG Rounded Light   02390" pitchFamily="2" charset="0"/>
              </a:rPr>
              <a:t>amturing.acm.org</a:t>
            </a:r>
            <a:r>
              <a:rPr lang="en-US" dirty="0">
                <a:latin typeface="18 VAG Rounded Light   02390" pitchFamily="2" charset="0"/>
              </a:rPr>
              <a:t>/</a:t>
            </a:r>
            <a:r>
              <a:rPr lang="en-US" dirty="0" err="1">
                <a:latin typeface="18 VAG Rounded Light   02390" pitchFamily="2" charset="0"/>
              </a:rPr>
              <a:t>award_winners</a:t>
            </a:r>
            <a:r>
              <a:rPr lang="en-US" dirty="0">
                <a:latin typeface="18 VAG Rounded Light   02390" pitchFamily="2" charset="0"/>
              </a:rPr>
              <a:t>/patterson_2316693.cfm</a:t>
            </a:r>
          </a:p>
          <a:p>
            <a:pPr marL="0" lvl="0" indent="0" algn="just" rtl="0">
              <a:spcBef>
                <a:spcPts val="400"/>
              </a:spcBef>
              <a:spcAft>
                <a:spcPts val="0"/>
              </a:spcAft>
              <a:buNone/>
            </a:pPr>
            <a:r>
              <a:rPr lang="en-US" dirty="0">
                <a:latin typeface="18 VAG Rounded Light   02390" pitchFamily="2" charset="0"/>
              </a:rPr>
              <a:t>https://</a:t>
            </a:r>
            <a:r>
              <a:rPr lang="en-US" dirty="0" err="1">
                <a:latin typeface="18 VAG Rounded Light   02390" pitchFamily="2" charset="0"/>
              </a:rPr>
              <a:t>amturing.acm.org</a:t>
            </a:r>
            <a:r>
              <a:rPr lang="en-US" dirty="0">
                <a:latin typeface="18 VAG Rounded Light   02390" pitchFamily="2" charset="0"/>
              </a:rPr>
              <a:t>/</a:t>
            </a:r>
            <a:r>
              <a:rPr lang="en-US" dirty="0" err="1">
                <a:latin typeface="18 VAG Rounded Light   02390" pitchFamily="2" charset="0"/>
              </a:rPr>
              <a:t>award_winners</a:t>
            </a:r>
            <a:r>
              <a:rPr lang="en-US" dirty="0">
                <a:latin typeface="18 VAG Rounded Light   02390" pitchFamily="2" charset="0"/>
              </a:rPr>
              <a:t>/hennessy_1426931.cfm</a:t>
            </a:r>
            <a:endParaRPr dirty="0">
              <a:latin typeface="18 VAG Rounded Light   02390" pitchFamily="2" charset="0"/>
            </a:endParaRPr>
          </a:p>
        </p:txBody>
      </p:sp>
      <p:sp>
        <p:nvSpPr>
          <p:cNvPr id="2729" name="Google Shape;2729;p35: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18</a:t>
            </a:fld>
            <a:endParaRPr lang="en-US"/>
          </a:p>
        </p:txBody>
      </p:sp>
    </p:spTree>
    <p:extLst>
      <p:ext uri="{BB962C8B-B14F-4D97-AF65-F5344CB8AC3E}">
        <p14:creationId xmlns:p14="http://schemas.microsoft.com/office/powerpoint/2010/main" val="925001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19</a:t>
            </a:fld>
            <a:endParaRPr lang="en-US"/>
          </a:p>
        </p:txBody>
      </p:sp>
    </p:spTree>
    <p:extLst>
      <p:ext uri="{BB962C8B-B14F-4D97-AF65-F5344CB8AC3E}">
        <p14:creationId xmlns:p14="http://schemas.microsoft.com/office/powerpoint/2010/main" val="2066341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a:t>
            </a:fld>
            <a:endParaRPr lang="en-US"/>
          </a:p>
        </p:txBody>
      </p:sp>
    </p:spTree>
    <p:extLst>
      <p:ext uri="{BB962C8B-B14F-4D97-AF65-F5344CB8AC3E}">
        <p14:creationId xmlns:p14="http://schemas.microsoft.com/office/powerpoint/2010/main" val="1197145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20</a:t>
            </a:fld>
            <a:endParaRPr lang="en-US"/>
          </a:p>
        </p:txBody>
      </p:sp>
    </p:spTree>
    <p:extLst>
      <p:ext uri="{BB962C8B-B14F-4D97-AF65-F5344CB8AC3E}">
        <p14:creationId xmlns:p14="http://schemas.microsoft.com/office/powerpoint/2010/main" val="167161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21</a:t>
            </a:fld>
            <a:endParaRPr lang="en-US"/>
          </a:p>
        </p:txBody>
      </p:sp>
    </p:spTree>
    <p:extLst>
      <p:ext uri="{BB962C8B-B14F-4D97-AF65-F5344CB8AC3E}">
        <p14:creationId xmlns:p14="http://schemas.microsoft.com/office/powerpoint/2010/main" val="1277030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22</a:t>
            </a:fld>
            <a:endParaRPr lang="en-US"/>
          </a:p>
        </p:txBody>
      </p:sp>
    </p:spTree>
    <p:extLst>
      <p:ext uri="{BB962C8B-B14F-4D97-AF65-F5344CB8AC3E}">
        <p14:creationId xmlns:p14="http://schemas.microsoft.com/office/powerpoint/2010/main" val="280463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M1 Chip is 3.1 GHz max clock rate</a:t>
            </a:r>
          </a:p>
          <a:p>
            <a:r>
              <a:rPr lang="en-US" sz="1200" b="0" i="0" kern="1200" dirty="0">
                <a:solidFill>
                  <a:schemeClr val="tx1"/>
                </a:solidFill>
                <a:effectLst/>
                <a:latin typeface="+mn-lt"/>
                <a:ea typeface="+mn-ea"/>
                <a:cs typeface="+mn-cs"/>
              </a:rPr>
              <a:t>7/10 nm transistor density</a:t>
            </a:r>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23</a:t>
            </a:fld>
            <a:endParaRPr lang="en-US"/>
          </a:p>
        </p:txBody>
      </p:sp>
    </p:spTree>
    <p:extLst>
      <p:ext uri="{BB962C8B-B14F-4D97-AF65-F5344CB8AC3E}">
        <p14:creationId xmlns:p14="http://schemas.microsoft.com/office/powerpoint/2010/main" val="2275177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p21: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dirty="0">
              <a:latin typeface="18 VAG Rounded Light   02390" pitchFamily="2" charset="0"/>
            </a:endParaRPr>
          </a:p>
        </p:txBody>
      </p:sp>
      <p:sp>
        <p:nvSpPr>
          <p:cNvPr id="2580" name="Google Shape;2580;p21: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375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25</a:t>
            </a:fld>
            <a:endParaRPr lang="en-US"/>
          </a:p>
        </p:txBody>
      </p:sp>
    </p:spTree>
    <p:extLst>
      <p:ext uri="{BB962C8B-B14F-4D97-AF65-F5344CB8AC3E}">
        <p14:creationId xmlns:p14="http://schemas.microsoft.com/office/powerpoint/2010/main" val="152920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26</a:t>
            </a:fld>
            <a:endParaRPr lang="en-US"/>
          </a:p>
        </p:txBody>
      </p:sp>
    </p:spTree>
    <p:extLst>
      <p:ext uri="{BB962C8B-B14F-4D97-AF65-F5344CB8AC3E}">
        <p14:creationId xmlns:p14="http://schemas.microsoft.com/office/powerpoint/2010/main" val="2854935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27</a:t>
            </a:fld>
            <a:endParaRPr lang="en-US"/>
          </a:p>
        </p:txBody>
      </p:sp>
    </p:spTree>
    <p:extLst>
      <p:ext uri="{BB962C8B-B14F-4D97-AF65-F5344CB8AC3E}">
        <p14:creationId xmlns:p14="http://schemas.microsoft.com/office/powerpoint/2010/main" val="1405748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28</a:t>
            </a:fld>
            <a:endParaRPr lang="en-US"/>
          </a:p>
        </p:txBody>
      </p:sp>
    </p:spTree>
    <p:extLst>
      <p:ext uri="{BB962C8B-B14F-4D97-AF65-F5344CB8AC3E}">
        <p14:creationId xmlns:p14="http://schemas.microsoft.com/office/powerpoint/2010/main" val="2091632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29</a:t>
            </a:fld>
            <a:endParaRPr lang="en-US"/>
          </a:p>
        </p:txBody>
      </p:sp>
    </p:spTree>
    <p:extLst>
      <p:ext uri="{BB962C8B-B14F-4D97-AF65-F5344CB8AC3E}">
        <p14:creationId xmlns:p14="http://schemas.microsoft.com/office/powerpoint/2010/main" val="372409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Rectangle 2"/>
          <p:cNvSpPr>
            <a:spLocks noGrp="1" noRot="1" noChangeAspect="1" noChangeArrowheads="1"/>
          </p:cNvSpPr>
          <p:nvPr>
            <p:ph type="sldImg"/>
          </p:nvPr>
        </p:nvSpPr>
        <p:spPr bwMode="auto">
          <a:xfrm>
            <a:off x="427038" y="596900"/>
            <a:ext cx="6181725" cy="3478213"/>
          </a:xfrm>
          <a:prstGeom prst="rect">
            <a:avLst/>
          </a:prstGeom>
          <a:solidFill>
            <a:srgbClr val="FFFFFF"/>
          </a:solidFill>
          <a:ln>
            <a:solidFill>
              <a:srgbClr val="000000"/>
            </a:solidFill>
            <a:miter lim="800000"/>
            <a:headEnd/>
            <a:tailEnd/>
          </a:ln>
        </p:spPr>
      </p:sp>
      <p:sp>
        <p:nvSpPr>
          <p:cNvPr id="2249731"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dirty="0"/>
          </a:p>
        </p:txBody>
      </p:sp>
    </p:spTree>
    <p:extLst>
      <p:ext uri="{BB962C8B-B14F-4D97-AF65-F5344CB8AC3E}">
        <p14:creationId xmlns:p14="http://schemas.microsoft.com/office/powerpoint/2010/main" val="1813855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30</a:t>
            </a:fld>
            <a:endParaRPr lang="en-US"/>
          </a:p>
        </p:txBody>
      </p:sp>
    </p:spTree>
    <p:extLst>
      <p:ext uri="{BB962C8B-B14F-4D97-AF65-F5344CB8AC3E}">
        <p14:creationId xmlns:p14="http://schemas.microsoft.com/office/powerpoint/2010/main" val="1781587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31</a:t>
            </a:fld>
            <a:endParaRPr lang="en-US"/>
          </a:p>
        </p:txBody>
      </p:sp>
    </p:spTree>
    <p:extLst>
      <p:ext uri="{BB962C8B-B14F-4D97-AF65-F5344CB8AC3E}">
        <p14:creationId xmlns:p14="http://schemas.microsoft.com/office/powerpoint/2010/main" val="2842651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32</a:t>
            </a:fld>
            <a:endParaRPr lang="en-US"/>
          </a:p>
        </p:txBody>
      </p:sp>
    </p:spTree>
    <p:extLst>
      <p:ext uri="{BB962C8B-B14F-4D97-AF65-F5344CB8AC3E}">
        <p14:creationId xmlns:p14="http://schemas.microsoft.com/office/powerpoint/2010/main" val="1126652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www.smithsonianmag.com</a:t>
            </a:r>
            <a:r>
              <a:rPr lang="en-US" dirty="0"/>
              <a:t>/</a:t>
            </a:r>
            <a:r>
              <a:rPr lang="en-US" dirty="0" err="1"/>
              <a:t>smithsonian</a:t>
            </a:r>
            <a:r>
              <a:rPr lang="en-US" dirty="0"/>
              <a:t>-institution/margaret-hamilton-led-nasa-software-team-landed-astronauts-moon-180971575/</a:t>
            </a:r>
          </a:p>
          <a:p>
            <a:r>
              <a:rPr lang="en-US" dirty="0"/>
              <a:t>https://</a:t>
            </a:r>
            <a:r>
              <a:rPr lang="en-US" dirty="0" err="1"/>
              <a:t>www.ibiblio.org</a:t>
            </a:r>
            <a:r>
              <a:rPr lang="en-US" dirty="0"/>
              <a:t>/apollo/</a:t>
            </a:r>
            <a:r>
              <a:rPr lang="en-US" dirty="0" err="1"/>
              <a:t>assembly_language_manual.html</a:t>
            </a:r>
            <a:r>
              <a:rPr lang="en-US" dirty="0"/>
              <a:t> </a:t>
            </a:r>
          </a:p>
          <a:p>
            <a:r>
              <a:rPr lang="en-US" dirty="0"/>
              <a:t>Obama is 6’2”</a:t>
            </a:r>
          </a:p>
        </p:txBody>
      </p:sp>
      <p:sp>
        <p:nvSpPr>
          <p:cNvPr id="4" name="Slide Number Placeholder 3"/>
          <p:cNvSpPr>
            <a:spLocks noGrp="1"/>
          </p:cNvSpPr>
          <p:nvPr>
            <p:ph type="sldNum" sz="quarter" idx="5"/>
          </p:nvPr>
        </p:nvSpPr>
        <p:spPr/>
        <p:txBody>
          <a:bodyPr/>
          <a:lstStyle/>
          <a:p>
            <a:fld id="{8C4562F5-9C85-F843-B903-B3B42F5C4F35}" type="slidenum">
              <a:rPr lang="en-US" smtClean="0"/>
              <a:t>33</a:t>
            </a:fld>
            <a:endParaRPr lang="en-US"/>
          </a:p>
        </p:txBody>
      </p:sp>
    </p:spTree>
    <p:extLst>
      <p:ext uri="{BB962C8B-B14F-4D97-AF65-F5344CB8AC3E}">
        <p14:creationId xmlns:p14="http://schemas.microsoft.com/office/powerpoint/2010/main" val="2222404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34</a:t>
            </a:fld>
            <a:endParaRPr lang="en-US"/>
          </a:p>
        </p:txBody>
      </p:sp>
    </p:spTree>
    <p:extLst>
      <p:ext uri="{BB962C8B-B14F-4D97-AF65-F5344CB8AC3E}">
        <p14:creationId xmlns:p14="http://schemas.microsoft.com/office/powerpoint/2010/main" val="2136141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35</a:t>
            </a:fld>
            <a:endParaRPr lang="en-US"/>
          </a:p>
        </p:txBody>
      </p:sp>
    </p:spTree>
    <p:extLst>
      <p:ext uri="{BB962C8B-B14F-4D97-AF65-F5344CB8AC3E}">
        <p14:creationId xmlns:p14="http://schemas.microsoft.com/office/powerpoint/2010/main" val="594728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RISC: reduced instruction set computer</a:t>
            </a:r>
          </a:p>
        </p:txBody>
      </p:sp>
      <p:sp>
        <p:nvSpPr>
          <p:cNvPr id="4" name="Slide Number Placeholder 3"/>
          <p:cNvSpPr>
            <a:spLocks noGrp="1"/>
          </p:cNvSpPr>
          <p:nvPr>
            <p:ph type="sldNum" sz="quarter" idx="5"/>
          </p:nvPr>
        </p:nvSpPr>
        <p:spPr/>
        <p:txBody>
          <a:bodyPr/>
          <a:lstStyle/>
          <a:p>
            <a:fld id="{8C4562F5-9C85-F843-B903-B3B42F5C4F35}" type="slidenum">
              <a:rPr lang="en-US" smtClean="0"/>
              <a:t>36</a:t>
            </a:fld>
            <a:endParaRPr lang="en-US"/>
          </a:p>
        </p:txBody>
      </p:sp>
    </p:spTree>
    <p:extLst>
      <p:ext uri="{BB962C8B-B14F-4D97-AF65-F5344CB8AC3E}">
        <p14:creationId xmlns:p14="http://schemas.microsoft.com/office/powerpoint/2010/main" val="2725559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37</a:t>
            </a:fld>
            <a:endParaRPr lang="en-US"/>
          </a:p>
        </p:txBody>
      </p:sp>
    </p:spTree>
    <p:extLst>
      <p:ext uri="{BB962C8B-B14F-4D97-AF65-F5344CB8AC3E}">
        <p14:creationId xmlns:p14="http://schemas.microsoft.com/office/powerpoint/2010/main" val="1079485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38</a:t>
            </a:fld>
            <a:endParaRPr lang="en-US"/>
          </a:p>
        </p:txBody>
      </p:sp>
    </p:spTree>
    <p:extLst>
      <p:ext uri="{BB962C8B-B14F-4D97-AF65-F5344CB8AC3E}">
        <p14:creationId xmlns:p14="http://schemas.microsoft.com/office/powerpoint/2010/main" val="3463685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just">
              <a:lnSpc>
                <a:spcPct val="90000"/>
              </a:lnSpc>
              <a:spcBef>
                <a:spcPts val="525"/>
              </a:spcBef>
            </a:pPr>
            <a:r>
              <a:rPr lang="en-US" sz="1200" dirty="0">
                <a:solidFill>
                  <a:srgbClr val="000000"/>
                </a:solidFill>
                <a:latin typeface="Arial" charset="0"/>
                <a:cs typeface="Arial" charset="0"/>
                <a:sym typeface="Arial" charset="0"/>
              </a:rPr>
              <a:t>1. True, we saw that on an early slide.</a:t>
            </a:r>
          </a:p>
          <a:p>
            <a:pPr marL="228600" indent="-228600" algn="just">
              <a:lnSpc>
                <a:spcPct val="90000"/>
              </a:lnSpc>
              <a:spcBef>
                <a:spcPts val="525"/>
              </a:spcBef>
            </a:pPr>
            <a:r>
              <a:rPr lang="en-US" sz="1200" dirty="0">
                <a:solidFill>
                  <a:srgbClr val="000000"/>
                </a:solidFill>
                <a:latin typeface="Arial" charset="0"/>
                <a:cs typeface="Arial" charset="0"/>
                <a:sym typeface="Arial" charset="0"/>
              </a:rPr>
              <a:t>2. False. we saw how to break up longer equations to smaller ones already.</a:t>
            </a:r>
          </a:p>
          <a:p>
            <a:pPr marL="228600" indent="-228600" algn="just">
              <a:lnSpc>
                <a:spcPct val="90000"/>
              </a:lnSpc>
              <a:spcBef>
                <a:spcPts val="525"/>
              </a:spcBef>
            </a:pPr>
            <a:r>
              <a:rPr lang="en-US" sz="1200" dirty="0">
                <a:solidFill>
                  <a:srgbClr val="000000"/>
                </a:solidFill>
                <a:latin typeface="Arial" charset="0"/>
                <a:cs typeface="Arial" charset="0"/>
                <a:sym typeface="Arial" charset="0"/>
              </a:rPr>
              <a:t>3. False. Don</a:t>
            </a:r>
            <a:r>
              <a:rPr lang="ja-JP" altLang="en-US" sz="1200">
                <a:solidFill>
                  <a:srgbClr val="000000"/>
                </a:solidFill>
                <a:latin typeface="Arial"/>
                <a:cs typeface="Arial" charset="0"/>
                <a:sym typeface="Arial" charset="0"/>
              </a:rPr>
              <a:t>’</a:t>
            </a:r>
            <a:r>
              <a:rPr lang="en-US" sz="1200" dirty="0">
                <a:solidFill>
                  <a:srgbClr val="000000"/>
                </a:solidFill>
                <a:latin typeface="Arial" charset="0"/>
                <a:cs typeface="Arial" charset="0"/>
                <a:sym typeface="Arial" charset="0"/>
              </a:rPr>
              <a:t>t forget that </a:t>
            </a:r>
            <a:r>
              <a:rPr lang="en-US" sz="1200" dirty="0" err="1">
                <a:solidFill>
                  <a:srgbClr val="000000"/>
                </a:solidFill>
                <a:latin typeface="Arial" charset="0"/>
                <a:cs typeface="Arial" charset="0"/>
                <a:sym typeface="Arial" charset="0"/>
              </a:rPr>
              <a:t>ints</a:t>
            </a:r>
            <a:r>
              <a:rPr lang="en-US" sz="1200" dirty="0">
                <a:solidFill>
                  <a:srgbClr val="000000"/>
                </a:solidFill>
                <a:latin typeface="Arial" charset="0"/>
                <a:cs typeface="Arial" charset="0"/>
                <a:sym typeface="Arial" charset="0"/>
              </a:rPr>
              <a:t> are (usually) 4 bytes wide.</a:t>
            </a:r>
          </a:p>
        </p:txBody>
      </p:sp>
      <p:sp>
        <p:nvSpPr>
          <p:cNvPr id="4" name="Slide Number Placeholder 3"/>
          <p:cNvSpPr>
            <a:spLocks noGrp="1"/>
          </p:cNvSpPr>
          <p:nvPr>
            <p:ph type="sldNum" sz="quarter" idx="5"/>
          </p:nvPr>
        </p:nvSpPr>
        <p:spPr/>
        <p:txBody>
          <a:bodyPr/>
          <a:lstStyle/>
          <a:p>
            <a:fld id="{8C4562F5-9C85-F843-B903-B3B42F5C4F35}" type="slidenum">
              <a:rPr lang="en-US" smtClean="0"/>
              <a:t>39</a:t>
            </a:fld>
            <a:endParaRPr lang="en-US"/>
          </a:p>
        </p:txBody>
      </p:sp>
    </p:spTree>
    <p:extLst>
      <p:ext uri="{BB962C8B-B14F-4D97-AF65-F5344CB8AC3E}">
        <p14:creationId xmlns:p14="http://schemas.microsoft.com/office/powerpoint/2010/main" val="359540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0818" name="Rectangle 2"/>
          <p:cNvSpPr>
            <a:spLocks noGrp="1" noRot="1" noChangeAspect="1" noChangeArrowheads="1"/>
          </p:cNvSpPr>
          <p:nvPr>
            <p:ph type="sldImg"/>
          </p:nvPr>
        </p:nvSpPr>
        <p:spPr bwMode="auto">
          <a:xfrm>
            <a:off x="427038" y="596900"/>
            <a:ext cx="6181725" cy="3478213"/>
          </a:xfrm>
          <a:prstGeom prst="rect">
            <a:avLst/>
          </a:prstGeom>
          <a:solidFill>
            <a:srgbClr val="FFFFFF"/>
          </a:solidFill>
          <a:ln>
            <a:solidFill>
              <a:srgbClr val="000000"/>
            </a:solidFill>
            <a:miter lim="800000"/>
            <a:headEnd/>
            <a:tailEnd/>
          </a:ln>
        </p:spPr>
      </p:sp>
      <p:sp>
        <p:nvSpPr>
          <p:cNvPr id="2210819"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a:p>
        </p:txBody>
      </p:sp>
    </p:spTree>
    <p:extLst>
      <p:ext uri="{BB962C8B-B14F-4D97-AF65-F5344CB8AC3E}">
        <p14:creationId xmlns:p14="http://schemas.microsoft.com/office/powerpoint/2010/main" val="374240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866" name="Rectangle 2"/>
          <p:cNvSpPr>
            <a:spLocks noGrp="1" noRot="1" noChangeAspect="1" noChangeArrowheads="1"/>
          </p:cNvSpPr>
          <p:nvPr>
            <p:ph type="sldImg"/>
          </p:nvPr>
        </p:nvSpPr>
        <p:spPr bwMode="auto">
          <a:xfrm>
            <a:off x="427038" y="596900"/>
            <a:ext cx="6181725" cy="3478213"/>
          </a:xfrm>
          <a:prstGeom prst="rect">
            <a:avLst/>
          </a:prstGeom>
          <a:solidFill>
            <a:srgbClr val="FFFFFF"/>
          </a:solidFill>
          <a:ln>
            <a:solidFill>
              <a:srgbClr val="000000"/>
            </a:solidFill>
            <a:miter lim="800000"/>
            <a:headEnd/>
            <a:tailEnd/>
          </a:ln>
        </p:spPr>
      </p:sp>
      <p:sp>
        <p:nvSpPr>
          <p:cNvPr id="2212867"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dirty="0"/>
          </a:p>
        </p:txBody>
      </p:sp>
    </p:spTree>
    <p:extLst>
      <p:ext uri="{BB962C8B-B14F-4D97-AF65-F5344CB8AC3E}">
        <p14:creationId xmlns:p14="http://schemas.microsoft.com/office/powerpoint/2010/main" val="3520361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Rectangle 2"/>
          <p:cNvSpPr>
            <a:spLocks noGrp="1" noRot="1" noChangeAspect="1" noChangeArrowheads="1"/>
          </p:cNvSpPr>
          <p:nvPr>
            <p:ph type="sldImg"/>
          </p:nvPr>
        </p:nvSpPr>
        <p:spPr bwMode="auto">
          <a:xfrm>
            <a:off x="427038" y="596900"/>
            <a:ext cx="6181725" cy="3478213"/>
          </a:xfrm>
          <a:prstGeom prst="rect">
            <a:avLst/>
          </a:prstGeom>
          <a:solidFill>
            <a:srgbClr val="FFFFFF"/>
          </a:solidFill>
          <a:ln>
            <a:solidFill>
              <a:srgbClr val="000000"/>
            </a:solidFill>
            <a:miter lim="800000"/>
            <a:headEnd/>
            <a:tailEnd/>
          </a:ln>
        </p:spPr>
      </p:sp>
      <p:sp>
        <p:nvSpPr>
          <p:cNvPr id="2231299"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a:p>
        </p:txBody>
      </p:sp>
    </p:spTree>
    <p:extLst>
      <p:ext uri="{BB962C8B-B14F-4D97-AF65-F5344CB8AC3E}">
        <p14:creationId xmlns:p14="http://schemas.microsoft.com/office/powerpoint/2010/main" val="370876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Rectangle 2"/>
          <p:cNvSpPr>
            <a:spLocks noGrp="1" noRot="1" noChangeAspect="1" noChangeArrowheads="1"/>
          </p:cNvSpPr>
          <p:nvPr>
            <p:ph type="sldImg"/>
          </p:nvPr>
        </p:nvSpPr>
        <p:spPr bwMode="auto">
          <a:xfrm>
            <a:off x="427038" y="596900"/>
            <a:ext cx="6181725" cy="3478213"/>
          </a:xfrm>
          <a:prstGeom prst="rect">
            <a:avLst/>
          </a:prstGeom>
          <a:solidFill>
            <a:srgbClr val="FFFFFF"/>
          </a:solidFill>
          <a:ln>
            <a:solidFill>
              <a:srgbClr val="000000"/>
            </a:solidFill>
            <a:miter lim="800000"/>
            <a:headEnd/>
            <a:tailEnd/>
          </a:ln>
        </p:spPr>
      </p:sp>
      <p:sp>
        <p:nvSpPr>
          <p:cNvPr id="2243587" name="Rectangle 3"/>
          <p:cNvSpPr>
            <a:spLocks noGrp="1" noChangeArrowheads="1"/>
          </p:cNvSpPr>
          <p:nvPr>
            <p:ph type="body" idx="1"/>
          </p:nvPr>
        </p:nvSpPr>
        <p:spPr bwMode="auto">
          <a:xfrm>
            <a:off x="528638" y="4421188"/>
            <a:ext cx="6051550" cy="4189412"/>
          </a:xfrm>
          <a:prstGeom prst="rect">
            <a:avLst/>
          </a:prstGeom>
          <a:solidFill>
            <a:srgbClr val="FFFFFF"/>
          </a:solidFill>
          <a:ln>
            <a:solidFill>
              <a:srgbClr val="000000"/>
            </a:solidFill>
            <a:miter lim="800000"/>
            <a:headEnd/>
            <a:tailEnd/>
          </a:ln>
        </p:spPr>
        <p:txBody>
          <a:bodyPr lIns="93321" tIns="46660" rIns="93321" bIns="46660">
            <a:prstTxWarp prst="textNoShape">
              <a:avLst/>
            </a:prstTxWarp>
          </a:bodyPr>
          <a:lstStyle/>
          <a:p>
            <a:endParaRPr lang="en-US"/>
          </a:p>
        </p:txBody>
      </p:sp>
    </p:spTree>
    <p:extLst>
      <p:ext uri="{BB962C8B-B14F-4D97-AF65-F5344CB8AC3E}">
        <p14:creationId xmlns:p14="http://schemas.microsoft.com/office/powerpoint/2010/main" val="54999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8</a:t>
            </a:fld>
            <a:endParaRPr lang="en-US"/>
          </a:p>
        </p:txBody>
      </p:sp>
    </p:spTree>
    <p:extLst>
      <p:ext uri="{BB962C8B-B14F-4D97-AF65-F5344CB8AC3E}">
        <p14:creationId xmlns:p14="http://schemas.microsoft.com/office/powerpoint/2010/main" val="143344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9</a:t>
            </a:fld>
            <a:endParaRPr lang="en-US"/>
          </a:p>
        </p:txBody>
      </p:sp>
    </p:spTree>
    <p:extLst>
      <p:ext uri="{BB962C8B-B14F-4D97-AF65-F5344CB8AC3E}">
        <p14:creationId xmlns:p14="http://schemas.microsoft.com/office/powerpoint/2010/main" val="367806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04D8-8C6A-A1BE-E710-691D034BA2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B3F4E-7F7A-7010-DF2B-2B5FC40C0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36350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ABD31BE-11B0-12C9-4F44-86656D6D03F8}"/>
              </a:ext>
            </a:extLst>
          </p:cNvPr>
          <p:cNvCxnSpPr>
            <a:cxnSpLocks/>
          </p:cNvCxnSpPr>
          <p:nvPr/>
        </p:nvCxnSpPr>
        <p:spPr>
          <a:xfrm>
            <a:off x="6096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2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Fa20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a:xfrm>
            <a:off x="3048000" y="898041"/>
            <a:ext cx="8572491" cy="527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49E1F49-FF31-2B00-2304-6BCA27806331}"/>
              </a:ext>
            </a:extLst>
          </p:cNvPr>
          <p:cNvCxnSpPr/>
          <p:nvPr/>
        </p:nvCxnSpPr>
        <p:spPr>
          <a:xfrm>
            <a:off x="3048000" y="0"/>
            <a:ext cx="0" cy="6858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66AFDBD-60BE-5483-0C26-669A37732B99}"/>
              </a:ext>
            </a:extLst>
          </p:cNvPr>
          <p:cNvCxnSpPr/>
          <p:nvPr/>
        </p:nvCxnSpPr>
        <p:spPr>
          <a:xfrm>
            <a:off x="7620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91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Fa20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a:xfrm>
            <a:off x="3048000" y="898041"/>
            <a:ext cx="8572491" cy="527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903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185DB5B-BEBF-6B87-32BE-E3D2FAA3FCBC}"/>
              </a:ext>
            </a:extLst>
          </p:cNvPr>
          <p:cNvSpPr>
            <a:spLocks noGrp="1"/>
          </p:cNvSpPr>
          <p:nvPr>
            <p:ph type="title"/>
          </p:nvPr>
        </p:nvSpPr>
        <p:spPr>
          <a:xfrm>
            <a:off x="2201021" y="4561558"/>
            <a:ext cx="7789961" cy="761999"/>
          </a:xfrm>
          <a:prstGeom prst="rect">
            <a:avLst/>
          </a:prstGeom>
        </p:spPr>
        <p:txBody>
          <a:bodyPr/>
          <a:lstStyle>
            <a:lvl1pPr algn="ctr">
              <a:defRPr sz="4267" b="1" i="0">
                <a:solidFill>
                  <a:schemeClr val="accent3"/>
                </a:solidFill>
                <a:latin typeface="18 VAG Rounded Bold   07390" pitchFamily="2" charset="0"/>
              </a:defRPr>
            </a:lvl1pPr>
          </a:lstStyle>
          <a:p>
            <a:r>
              <a:rPr lang="en-US"/>
              <a:t>Click to edit Master title style</a:t>
            </a:r>
            <a:endParaRPr lang="en-US" dirty="0"/>
          </a:p>
        </p:txBody>
      </p:sp>
      <p:sp>
        <p:nvSpPr>
          <p:cNvPr id="12" name="Rectangle 4">
            <a:extLst>
              <a:ext uri="{FF2B5EF4-FFF2-40B4-BE49-F238E27FC236}">
                <a16:creationId xmlns:a16="http://schemas.microsoft.com/office/drawing/2014/main" id="{BD695780-6F13-8D58-9C18-35AACFB3588F}"/>
              </a:ext>
            </a:extLst>
          </p:cNvPr>
          <p:cNvSpPr>
            <a:spLocks noChangeArrowheads="1"/>
          </p:cNvSpPr>
          <p:nvPr/>
        </p:nvSpPr>
        <p:spPr bwMode="auto">
          <a:xfrm>
            <a:off x="2641600" y="405076"/>
            <a:ext cx="6908800" cy="1632842"/>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solidFill>
                <a:effectLst/>
                <a:latin typeface="18 VAG Rounded Bold   07390" charset="0"/>
              </a:rPr>
              <a:t>CS61C</a:t>
            </a:r>
            <a:endParaRPr lang="en-US" sz="6400" b="1" dirty="0">
              <a:solidFill>
                <a:srgbClr val="4991B1"/>
              </a:solidFill>
              <a:latin typeface="18 VAG Rounded Bold   07390" charset="0"/>
            </a:endParaRPr>
          </a:p>
        </p:txBody>
      </p:sp>
      <p:pic>
        <p:nvPicPr>
          <p:cNvPr id="14" name="Picture 2">
            <a:extLst>
              <a:ext uri="{FF2B5EF4-FFF2-40B4-BE49-F238E27FC236}">
                <a16:creationId xmlns:a16="http://schemas.microsoft.com/office/drawing/2014/main" id="{2A4E86F2-B510-1AAB-B583-280494F90DB6}"/>
              </a:ext>
            </a:extLst>
          </p:cNvPr>
          <p:cNvPicPr>
            <a:picLocks noChangeAspect="1" noChangeArrowheads="1"/>
          </p:cNvPicPr>
          <p:nvPr/>
        </p:nvPicPr>
        <p:blipFill rotWithShape="1">
          <a:blip r:embed="rId2"/>
          <a:srcRect l="14185" t="1842" r="32155" b="47377"/>
          <a:stretch/>
        </p:blipFill>
        <p:spPr bwMode="auto">
          <a:xfrm>
            <a:off x="1954741"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4">
            <a:extLst>
              <a:ext uri="{FF2B5EF4-FFF2-40B4-BE49-F238E27FC236}">
                <a16:creationId xmlns:a16="http://schemas.microsoft.com/office/drawing/2014/main" id="{62D69298-76B5-35A4-3319-24FFE4F5CE8B}"/>
              </a:ext>
            </a:extLst>
          </p:cNvPr>
          <p:cNvSpPr>
            <a:spLocks noChangeArrowheads="1"/>
          </p:cNvSpPr>
          <p:nvPr/>
        </p:nvSpPr>
        <p:spPr bwMode="auto">
          <a:xfrm>
            <a:off x="2641600" y="1859824"/>
            <a:ext cx="6908800" cy="1540509"/>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bg1"/>
                </a:solidFill>
                <a:latin typeface="18 VAG Rounded Bold   07390" charset="0"/>
              </a:rPr>
              <a:t>Great Ideas</a:t>
            </a:r>
          </a:p>
          <a:p>
            <a:pPr algn="ctr" eaLnBrk="0" hangingPunct="0">
              <a:lnSpc>
                <a:spcPct val="77000"/>
              </a:lnSpc>
            </a:pPr>
            <a:r>
              <a:rPr lang="en-US" sz="3333" b="1" dirty="0">
                <a:solidFill>
                  <a:schemeClr val="bg1"/>
                </a:solidFill>
                <a:latin typeface="18 VAG Rounded Bold   07390" charset="0"/>
              </a:rPr>
              <a:t>in</a:t>
            </a:r>
            <a:br>
              <a:rPr lang="en-US" sz="3333" b="1" dirty="0">
                <a:solidFill>
                  <a:schemeClr val="bg1"/>
                </a:solidFill>
                <a:latin typeface="18 VAG Rounded Bold   07390" charset="0"/>
              </a:rPr>
            </a:br>
            <a:r>
              <a:rPr lang="en-US" sz="3333" b="1" dirty="0">
                <a:solidFill>
                  <a:schemeClr val="bg1"/>
                </a:solidFill>
                <a:latin typeface="18 VAG Rounded Bold   07390" charset="0"/>
              </a:rPr>
              <a:t>Computer Architecture</a:t>
            </a:r>
          </a:p>
          <a:p>
            <a:pPr algn="ctr" eaLnBrk="0" hangingPunct="0">
              <a:lnSpc>
                <a:spcPct val="77000"/>
              </a:lnSpc>
            </a:pPr>
            <a:r>
              <a:rPr lang="en-US" sz="2400" dirty="0">
                <a:solidFill>
                  <a:schemeClr val="bg2"/>
                </a:solidFill>
                <a:latin typeface="18 VAG Rounded Thin   55390" pitchFamily="2" charset="0"/>
              </a:rPr>
              <a:t>(a.k.a. Machine Structures)</a:t>
            </a:r>
            <a:endParaRPr lang="en-US" sz="3833" b="1" dirty="0">
              <a:solidFill>
                <a:schemeClr val="bg2"/>
              </a:solidFill>
              <a:latin typeface="18 VAG Rounded Bold   07390" charset="0"/>
            </a:endParaRPr>
          </a:p>
        </p:txBody>
      </p:sp>
      <p:pic>
        <p:nvPicPr>
          <p:cNvPr id="16" name="Google Shape;23;p49">
            <a:extLst>
              <a:ext uri="{FF2B5EF4-FFF2-40B4-BE49-F238E27FC236}">
                <a16:creationId xmlns:a16="http://schemas.microsoft.com/office/drawing/2014/main" id="{34967360-50B3-A7B0-0715-41A94158E827}"/>
              </a:ext>
            </a:extLst>
          </p:cNvPr>
          <p:cNvPicPr preferRelativeResize="0"/>
          <p:nvPr/>
        </p:nvPicPr>
        <p:blipFill>
          <a:blip r:embed="rId3"/>
          <a:srcRect l="481" r="481"/>
          <a:stretch/>
        </p:blipFill>
        <p:spPr>
          <a:xfrm>
            <a:off x="8888173" y="410681"/>
            <a:ext cx="1266560" cy="1705135"/>
          </a:xfrm>
          <a:prstGeom prst="roundRect">
            <a:avLst>
              <a:gd name="adj" fmla="val 8594"/>
            </a:avLst>
          </a:prstGeom>
          <a:solidFill>
            <a:srgbClr val="ECECEC"/>
          </a:solidFill>
          <a:ln>
            <a:noFill/>
          </a:ln>
          <a:effectLst>
            <a:reflection stA="38000" endPos="28000" dist="5000" dir="5400000" sy="-100000" algn="bl" rotWithShape="0"/>
          </a:effectLst>
        </p:spPr>
      </p:pic>
      <p:sp>
        <p:nvSpPr>
          <p:cNvPr id="13" name="TextBox 12">
            <a:extLst>
              <a:ext uri="{FF2B5EF4-FFF2-40B4-BE49-F238E27FC236}">
                <a16:creationId xmlns:a16="http://schemas.microsoft.com/office/drawing/2014/main" id="{DEF0425D-9510-EA86-9E9B-A03D38309F39}"/>
              </a:ext>
            </a:extLst>
          </p:cNvPr>
          <p:cNvSpPr txBox="1"/>
          <p:nvPr/>
        </p:nvSpPr>
        <p:spPr>
          <a:xfrm>
            <a:off x="1525875" y="2494613"/>
            <a:ext cx="2222500" cy="861967"/>
          </a:xfrm>
          <a:prstGeom prst="rect">
            <a:avLst/>
          </a:prstGeom>
          <a:noFill/>
        </p:spPr>
        <p:txBody>
          <a:bodyPr wrap="square">
            <a:spAutoFit/>
          </a:bodyPr>
          <a:lstStyle/>
          <a:p>
            <a:pPr algn="ctr">
              <a:defRPr/>
            </a:pPr>
            <a:r>
              <a:rPr lang="en-US" sz="1667" b="1" dirty="0">
                <a:solidFill>
                  <a:schemeClr val="bg1">
                    <a:lumMod val="50000"/>
                    <a:alpha val="99000"/>
                  </a:schemeClr>
                </a:solidFill>
                <a:latin typeface="18 VAG Rounded Bold   07390"/>
              </a:rPr>
              <a:t>UC Berkeley</a:t>
            </a:r>
            <a:br>
              <a:rPr lang="en-US" sz="1667" b="1" dirty="0">
                <a:solidFill>
                  <a:schemeClr val="bg1">
                    <a:lumMod val="50000"/>
                    <a:alpha val="99000"/>
                  </a:schemeClr>
                </a:solidFill>
                <a:latin typeface="18 VAG Rounded Bold   07390"/>
              </a:rPr>
            </a:br>
            <a:r>
              <a:rPr lang="en-US" sz="1667" b="1" dirty="0">
                <a:solidFill>
                  <a:schemeClr val="bg1">
                    <a:lumMod val="50000"/>
                    <a:alpha val="99000"/>
                  </a:schemeClr>
                </a:solidFill>
                <a:latin typeface="18 VAG Rounded Bold   07390"/>
              </a:rPr>
              <a:t>Teaching Professor </a:t>
            </a:r>
            <a:br>
              <a:rPr lang="en-US" sz="1667" b="1" dirty="0">
                <a:solidFill>
                  <a:schemeClr val="bg1">
                    <a:lumMod val="50000"/>
                    <a:alpha val="99000"/>
                  </a:schemeClr>
                </a:solidFill>
                <a:latin typeface="18 VAG Rounded Bold   07390"/>
              </a:rPr>
            </a:br>
            <a:r>
              <a:rPr lang="en-US" sz="1667" b="1" dirty="0">
                <a:solidFill>
                  <a:schemeClr val="bg1">
                    <a:lumMod val="50000"/>
                    <a:alpha val="99000"/>
                  </a:schemeClr>
                </a:solidFill>
                <a:latin typeface="18 VAG Rounded Bold   07390"/>
              </a:rPr>
              <a:t>Dan Garcia</a:t>
            </a:r>
          </a:p>
        </p:txBody>
      </p:sp>
      <p:sp>
        <p:nvSpPr>
          <p:cNvPr id="17" name="TextBox 16">
            <a:extLst>
              <a:ext uri="{FF2B5EF4-FFF2-40B4-BE49-F238E27FC236}">
                <a16:creationId xmlns:a16="http://schemas.microsoft.com/office/drawing/2014/main" id="{3BECC42E-4CE3-4707-674B-71A0975151E3}"/>
              </a:ext>
            </a:extLst>
          </p:cNvPr>
          <p:cNvSpPr txBox="1"/>
          <p:nvPr/>
        </p:nvSpPr>
        <p:spPr>
          <a:xfrm>
            <a:off x="8410205" y="2493787"/>
            <a:ext cx="2222500" cy="861967"/>
          </a:xfrm>
          <a:prstGeom prst="rect">
            <a:avLst/>
          </a:prstGeom>
          <a:noFill/>
        </p:spPr>
        <p:txBody>
          <a:bodyPr wrap="square">
            <a:spAutoFit/>
          </a:bodyPr>
          <a:lstStyle/>
          <a:p>
            <a:pPr algn="ctr">
              <a:defRPr/>
            </a:pPr>
            <a:r>
              <a:rPr lang="en-US" sz="1667" b="1" dirty="0">
                <a:solidFill>
                  <a:schemeClr val="bg1">
                    <a:lumMod val="50000"/>
                    <a:alpha val="99000"/>
                  </a:schemeClr>
                </a:solidFill>
                <a:latin typeface="18 VAG Rounded Bold   07390"/>
              </a:rPr>
              <a:t>UC Berkeley</a:t>
            </a:r>
            <a:br>
              <a:rPr lang="en-US" sz="1667" b="1" dirty="0">
                <a:solidFill>
                  <a:schemeClr val="bg1">
                    <a:lumMod val="50000"/>
                    <a:alpha val="99000"/>
                  </a:schemeClr>
                </a:solidFill>
                <a:latin typeface="18 VAG Rounded Bold   07390"/>
              </a:rPr>
            </a:br>
            <a:r>
              <a:rPr lang="en-US" sz="1667" b="1" dirty="0">
                <a:solidFill>
                  <a:schemeClr val="bg1">
                    <a:lumMod val="50000"/>
                    <a:alpha val="99000"/>
                  </a:schemeClr>
                </a:solidFill>
                <a:latin typeface="18 VAG Rounded Bold   07390"/>
              </a:rPr>
              <a:t>Teaching Professor</a:t>
            </a:r>
            <a:br>
              <a:rPr lang="en-US" sz="1667" b="1" dirty="0">
                <a:solidFill>
                  <a:schemeClr val="bg1">
                    <a:lumMod val="50000"/>
                    <a:alpha val="99000"/>
                  </a:schemeClr>
                </a:solidFill>
                <a:latin typeface="18 VAG Rounded Bold   07390"/>
              </a:rPr>
            </a:br>
            <a:r>
              <a:rPr lang="en-US" sz="1667" b="1" dirty="0">
                <a:solidFill>
                  <a:schemeClr val="bg1">
                    <a:lumMod val="50000"/>
                    <a:alpha val="99000"/>
                  </a:schemeClr>
                </a:solidFill>
                <a:latin typeface="18 VAG Rounded Bold   07390"/>
              </a:rPr>
              <a:t>Lisa Yan</a:t>
            </a:r>
          </a:p>
        </p:txBody>
      </p:sp>
      <p:sp>
        <p:nvSpPr>
          <p:cNvPr id="19" name="Google Shape;24;p49">
            <a:extLst>
              <a:ext uri="{FF2B5EF4-FFF2-40B4-BE49-F238E27FC236}">
                <a16:creationId xmlns:a16="http://schemas.microsoft.com/office/drawing/2014/main" id="{55D34F2F-A07D-B6C8-15A2-8BEA5F388780}"/>
              </a:ext>
            </a:extLst>
          </p:cNvPr>
          <p:cNvSpPr/>
          <p:nvPr/>
        </p:nvSpPr>
        <p:spPr>
          <a:xfrm>
            <a:off x="4774131" y="6362905"/>
            <a:ext cx="2643739" cy="492388"/>
          </a:xfrm>
          <a:prstGeom prst="rect">
            <a:avLst/>
          </a:prstGeom>
          <a:gradFill>
            <a:gsLst>
              <a:gs pos="0">
                <a:srgbClr val="002A52"/>
              </a:gs>
              <a:gs pos="100000">
                <a:srgbClr val="003262"/>
              </a:gs>
            </a:gsLst>
            <a:lin ang="5400000" scaled="0"/>
          </a:grad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867" b="1" i="0" u="none" strike="noStrike" cap="none" dirty="0">
                <a:solidFill>
                  <a:schemeClr val="lt1"/>
                </a:solidFill>
                <a:latin typeface="Courier"/>
                <a:ea typeface="Courier"/>
                <a:cs typeface="Courier"/>
                <a:sym typeface="Courier"/>
              </a:rPr>
              <a:t>cs61c.org</a:t>
            </a:r>
            <a:r>
              <a:rPr lang="en-US" sz="2400" b="1" i="0" u="none" strike="noStrike" cap="none" dirty="0">
                <a:solidFill>
                  <a:schemeClr val="lt1"/>
                </a:solidFill>
                <a:latin typeface="Helvetica Neue"/>
                <a:ea typeface="Helvetica Neue"/>
                <a:cs typeface="Helvetica Neue"/>
                <a:sym typeface="Helvetica Neue"/>
              </a:rPr>
              <a:t> </a:t>
            </a:r>
            <a:endParaRPr sz="21199" b="0" i="0" u="none" strike="noStrike" cap="none" dirty="0">
              <a:solidFill>
                <a:schemeClr val="lt1"/>
              </a:solidFill>
              <a:latin typeface="Helvetica Neue"/>
              <a:ea typeface="Helvetica Neue"/>
              <a:cs typeface="Helvetica Neue"/>
              <a:sym typeface="Helvetica Neue"/>
            </a:endParaRPr>
          </a:p>
        </p:txBody>
      </p:sp>
      <p:sp>
        <p:nvSpPr>
          <p:cNvPr id="20" name="Google Shape;19;p49">
            <a:extLst>
              <a:ext uri="{FF2B5EF4-FFF2-40B4-BE49-F238E27FC236}">
                <a16:creationId xmlns:a16="http://schemas.microsoft.com/office/drawing/2014/main" id="{6FB1CB93-C34B-732D-69A5-FDC99B477111}"/>
              </a:ext>
            </a:extLst>
          </p:cNvPr>
          <p:cNvSpPr/>
          <p:nvPr/>
        </p:nvSpPr>
        <p:spPr>
          <a:xfrm>
            <a:off x="3108960" y="5135309"/>
            <a:ext cx="5974080" cy="471948"/>
          </a:xfrm>
          <a:prstGeom prst="ellipse">
            <a:avLst/>
          </a:prstGeom>
          <a:solidFill>
            <a:srgbClr val="3A7EA2">
              <a:alpha val="16862"/>
            </a:srgbClr>
          </a:solidFill>
          <a:ln>
            <a:noFill/>
          </a:ln>
        </p:spPr>
        <p:txBody>
          <a:bodyPr spcFirstLastPara="1" wrap="square" lIns="108833" tIns="54400" rIns="108833" bIns="54400" anchor="ctr" anchorCtr="0">
            <a:noAutofit/>
          </a:bodyPr>
          <a:lstStyle/>
          <a:p>
            <a:pPr marL="0" marR="0" lvl="0" indent="0" algn="ctr" rtl="0">
              <a:spcBef>
                <a:spcPts val="0"/>
              </a:spcBef>
              <a:spcAft>
                <a:spcPts val="0"/>
              </a:spcAft>
              <a:buNone/>
            </a:pPr>
            <a:endParaRPr sz="19062" b="0" i="0" u="none" strike="noStrike" cap="none">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54323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54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D8D4BA-5CFB-7F64-C19D-CFBCDCDDFD60}"/>
              </a:ext>
            </a:extLst>
          </p:cNvPr>
          <p:cNvSpPr>
            <a:spLocks noGrp="1"/>
          </p:cNvSpPr>
          <p:nvPr>
            <p:ph type="body" idx="1"/>
          </p:nvPr>
        </p:nvSpPr>
        <p:spPr>
          <a:xfrm>
            <a:off x="5842475" y="909321"/>
            <a:ext cx="5998909" cy="5364480"/>
          </a:xfrm>
        </p:spPr>
        <p:txBody>
          <a:bodyPr anchor="ctr">
            <a:normAutofit/>
          </a:bodyPr>
          <a:lstStyle>
            <a:lvl1pPr marL="609585" indent="-531271">
              <a:lnSpc>
                <a:spcPct val="100000"/>
              </a:lnSpc>
              <a:buFont typeface="Arial" panose="020B0604020202020204" pitchFamily="34" charset="0"/>
              <a:buChar char="•"/>
              <a:tabLst/>
              <a:defRPr sz="3600" b="0" i="0">
                <a:solidFill>
                  <a:schemeClr val="bg1"/>
                </a:solidFill>
                <a:latin typeface="18 VAG Rounded Light   02390"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F25CEBC6-3272-877B-6FC0-88185C9300D1}"/>
              </a:ext>
            </a:extLst>
          </p:cNvPr>
          <p:cNvSpPr/>
          <p:nvPr/>
        </p:nvSpPr>
        <p:spPr>
          <a:xfrm>
            <a:off x="0" y="908051"/>
            <a:ext cx="5514021" cy="5365751"/>
          </a:xfrm>
          <a:prstGeom prst="rect">
            <a:avLst/>
          </a:prstGeom>
          <a:gradFill>
            <a:gsLst>
              <a:gs pos="0">
                <a:schemeClr val="tx1">
                  <a:alpha val="15000"/>
                </a:schemeClr>
              </a:gs>
              <a:gs pos="100000">
                <a:srgbClr val="3A7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18 VAG Rounded Light   02390" pitchFamily="2" charset="0"/>
            </a:endParaRPr>
          </a:p>
        </p:txBody>
      </p:sp>
      <p:cxnSp>
        <p:nvCxnSpPr>
          <p:cNvPr id="7" name="Straight Connector 6">
            <a:extLst>
              <a:ext uri="{FF2B5EF4-FFF2-40B4-BE49-F238E27FC236}">
                <a16:creationId xmlns:a16="http://schemas.microsoft.com/office/drawing/2014/main" id="{61C5CA34-43CE-D2B0-CA59-D41610FD01AD}"/>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5A31750-A405-1B89-FEC0-D5EA9AD8CE83}"/>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6AF6151-774C-D88A-F797-71D61040CA9B}"/>
              </a:ext>
            </a:extLst>
          </p:cNvPr>
          <p:cNvSpPr>
            <a:spLocks noGrp="1"/>
          </p:cNvSpPr>
          <p:nvPr>
            <p:ph type="title"/>
          </p:nvPr>
        </p:nvSpPr>
        <p:spPr>
          <a:xfrm>
            <a:off x="330437" y="886850"/>
            <a:ext cx="5181600" cy="5365751"/>
          </a:xfrm>
          <a:prstGeom prst="rect">
            <a:avLst/>
          </a:prstGeom>
        </p:spPr>
        <p:txBody>
          <a:bodyPr anchor="ctr">
            <a:normAutofit/>
          </a:bodyPr>
          <a:lstStyle>
            <a:lvl1pPr marL="78315" indent="0">
              <a:tabLst/>
              <a:defRPr sz="5867" b="1" i="0">
                <a:solidFill>
                  <a:schemeClr val="accent3">
                    <a:alpha val="99000"/>
                  </a:schemeClr>
                </a:solidFill>
                <a:latin typeface="18 VAG Rounded Bold   07390" pitchFamily="2" charset="0"/>
              </a:defRPr>
            </a:lvl1pPr>
          </a:lstStyle>
          <a:p>
            <a:r>
              <a:rPr lang="en-US"/>
              <a:t>Click to edit Master title style</a:t>
            </a:r>
            <a:endParaRPr lang="en-US" dirty="0"/>
          </a:p>
        </p:txBody>
      </p:sp>
      <p:sp>
        <p:nvSpPr>
          <p:cNvPr id="13" name="Google Shape;19;p49">
            <a:extLst>
              <a:ext uri="{FF2B5EF4-FFF2-40B4-BE49-F238E27FC236}">
                <a16:creationId xmlns:a16="http://schemas.microsoft.com/office/drawing/2014/main" id="{EE6D3610-51E7-072A-C443-EB48D2CE05B3}"/>
              </a:ext>
            </a:extLst>
          </p:cNvPr>
          <p:cNvSpPr/>
          <p:nvPr/>
        </p:nvSpPr>
        <p:spPr>
          <a:xfrm>
            <a:off x="330438" y="5084098"/>
            <a:ext cx="4740068" cy="471948"/>
          </a:xfrm>
          <a:prstGeom prst="ellipse">
            <a:avLst/>
          </a:prstGeom>
          <a:solidFill>
            <a:srgbClr val="3A7EA2">
              <a:alpha val="16862"/>
            </a:srgbClr>
          </a:solidFill>
          <a:ln>
            <a:noFill/>
          </a:ln>
        </p:spPr>
        <p:txBody>
          <a:bodyPr spcFirstLastPara="1" wrap="square" lIns="108833" tIns="54400" rIns="108833" bIns="54400" anchor="ctr" anchorCtr="0">
            <a:noAutofit/>
          </a:bodyPr>
          <a:lstStyle/>
          <a:p>
            <a:pPr marL="0" marR="0" lvl="0" indent="0" algn="ctr" rtl="0">
              <a:spcBef>
                <a:spcPts val="0"/>
              </a:spcBef>
              <a:spcAft>
                <a:spcPts val="0"/>
              </a:spcAft>
              <a:buNone/>
            </a:pPr>
            <a:endParaRPr sz="19062" b="0" i="0" u="none" strike="noStrike" cap="none">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0292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3AF8-3354-C1AF-87B5-7D4A7143ADD8}"/>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41D4C7F-8368-7F6B-D89B-1288477CF36D}"/>
              </a:ext>
            </a:extLst>
          </p:cNvPr>
          <p:cNvSpPr>
            <a:spLocks noGrp="1"/>
          </p:cNvSpPr>
          <p:nvPr>
            <p:ph sz="half" idx="1"/>
          </p:nvPr>
        </p:nvSpPr>
        <p:spPr>
          <a:xfrm>
            <a:off x="288413" y="916710"/>
            <a:ext cx="5303520" cy="5260254"/>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9006F8F-A65B-D532-67B0-48E3513EBCAF}"/>
              </a:ext>
            </a:extLst>
          </p:cNvPr>
          <p:cNvSpPr>
            <a:spLocks noGrp="1"/>
          </p:cNvSpPr>
          <p:nvPr>
            <p:ph sz="half" idx="2"/>
          </p:nvPr>
        </p:nvSpPr>
        <p:spPr>
          <a:xfrm>
            <a:off x="6172200" y="933316"/>
            <a:ext cx="5394960" cy="5243648"/>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8B77D10F-3A40-C609-3618-CF470B0B02F3}"/>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17E0520-96D2-C5AA-6269-0C2469184946}"/>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554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1067-BA44-3904-7E43-138A62BA99D5}"/>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E714379-5477-4D73-C7EF-823FDEF56496}"/>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46669C0-8787-EED5-07F5-111A4D70AA8F}"/>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11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enter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A3CF7-6031-BD55-66FF-DEF78D03F467}"/>
              </a:ext>
            </a:extLst>
          </p:cNvPr>
          <p:cNvSpPr>
            <a:spLocks noGrp="1"/>
          </p:cNvSpPr>
          <p:nvPr>
            <p:ph type="title"/>
          </p:nvPr>
        </p:nvSpPr>
        <p:spPr>
          <a:xfrm>
            <a:off x="2027465" y="2306249"/>
            <a:ext cx="8137073" cy="2245505"/>
          </a:xfrm>
        </p:spPr>
        <p:txBody>
          <a:bodyPr>
            <a:noAutofit/>
          </a:bodyPr>
          <a:lstStyle>
            <a:lvl1pPr algn="ctr">
              <a:defRPr sz="8533">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03083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cen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75D6C36-AF3C-3D5D-85D0-B0BCB39B2FA3}"/>
              </a:ext>
            </a:extLst>
          </p:cNvPr>
          <p:cNvCxnSpPr/>
          <p:nvPr/>
        </p:nvCxnSpPr>
        <p:spPr>
          <a:xfrm>
            <a:off x="6096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65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50000">
              <a:schemeClr val="tx1"/>
            </a:gs>
            <a:gs pos="100000">
              <a:srgbClr val="003262"/>
            </a:gs>
          </a:gsLst>
          <a:lin ang="5400000" scaled="0"/>
        </a:gradFill>
        <a:effectLst/>
      </p:bgPr>
    </p:bg>
    <p:spTree>
      <p:nvGrpSpPr>
        <p:cNvPr id="1" name=""/>
        <p:cNvGrpSpPr/>
        <p:nvPr/>
      </p:nvGrpSpPr>
      <p:grpSpPr>
        <a:xfrm>
          <a:off x="0" y="0"/>
          <a:ext cx="0" cy="0"/>
          <a:chOff x="0" y="0"/>
          <a:chExt cx="0" cy="0"/>
        </a:xfrm>
      </p:grpSpPr>
      <p:sp>
        <p:nvSpPr>
          <p:cNvPr id="19" name="Title Placeholder 18">
            <a:extLst>
              <a:ext uri="{FF2B5EF4-FFF2-40B4-BE49-F238E27FC236}">
                <a16:creationId xmlns:a16="http://schemas.microsoft.com/office/drawing/2014/main" id="{07444E4B-B667-204F-6CBC-6541042F7916}"/>
              </a:ext>
            </a:extLst>
          </p:cNvPr>
          <p:cNvSpPr>
            <a:spLocks noGrp="1"/>
          </p:cNvSpPr>
          <p:nvPr>
            <p:ph type="title"/>
          </p:nvPr>
        </p:nvSpPr>
        <p:spPr>
          <a:xfrm>
            <a:off x="1110997" y="76200"/>
            <a:ext cx="10509504" cy="7680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10BFD2F-B4A1-0BFE-9946-F9ACEA1C1769}"/>
              </a:ext>
            </a:extLst>
          </p:cNvPr>
          <p:cNvSpPr>
            <a:spLocks noGrp="1"/>
          </p:cNvSpPr>
          <p:nvPr>
            <p:ph type="body" idx="1"/>
          </p:nvPr>
        </p:nvSpPr>
        <p:spPr>
          <a:xfrm>
            <a:off x="288413" y="916710"/>
            <a:ext cx="11332079" cy="52879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oogle Shape;13;p48">
            <a:extLst>
              <a:ext uri="{FF2B5EF4-FFF2-40B4-BE49-F238E27FC236}">
                <a16:creationId xmlns:a16="http://schemas.microsoft.com/office/drawing/2014/main" id="{86EC8A50-6ED8-8792-AC2D-624D27BA987D}"/>
              </a:ext>
            </a:extLst>
          </p:cNvPr>
          <p:cNvPicPr preferRelativeResize="0"/>
          <p:nvPr/>
        </p:nvPicPr>
        <p:blipFill rotWithShape="1">
          <a:blip r:embed="rId14">
            <a:alphaModFix/>
          </a:blip>
          <a:srcRect/>
          <a:stretch/>
        </p:blipFill>
        <p:spPr>
          <a:xfrm>
            <a:off x="109176" y="6362905"/>
            <a:ext cx="1264675" cy="389467"/>
          </a:xfrm>
          <a:prstGeom prst="rect">
            <a:avLst/>
          </a:prstGeom>
          <a:noFill/>
          <a:ln>
            <a:noFill/>
          </a:ln>
        </p:spPr>
      </p:pic>
      <p:sp>
        <p:nvSpPr>
          <p:cNvPr id="8" name="Rectangle 11">
            <a:extLst>
              <a:ext uri="{FF2B5EF4-FFF2-40B4-BE49-F238E27FC236}">
                <a16:creationId xmlns:a16="http://schemas.microsoft.com/office/drawing/2014/main" id="{08B9CA94-F131-E614-7E81-A8439B33C32B}"/>
              </a:ext>
            </a:extLst>
          </p:cNvPr>
          <p:cNvSpPr>
            <a:spLocks noChangeArrowheads="1"/>
          </p:cNvSpPr>
          <p:nvPr/>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bg1"/>
                </a:solidFill>
                <a:latin typeface="18 VAG Rounded Thin   55390" pitchFamily="2" charset="0"/>
                <a:ea typeface="+mn-ea"/>
                <a:cs typeface="+mn-cs"/>
              </a:rPr>
              <a:t>Garcia, Yan</a:t>
            </a:r>
          </a:p>
        </p:txBody>
      </p:sp>
      <p:pic>
        <p:nvPicPr>
          <p:cNvPr id="9" name="Picture 8">
            <a:extLst>
              <a:ext uri="{FF2B5EF4-FFF2-40B4-BE49-F238E27FC236}">
                <a16:creationId xmlns:a16="http://schemas.microsoft.com/office/drawing/2014/main" id="{2D6FE450-8072-3EB0-9EC8-CEC906BCB0A4}"/>
              </a:ext>
            </a:extLst>
          </p:cNvPr>
          <p:cNvPicPr>
            <a:picLocks noChangeAspect="1"/>
          </p:cNvPicPr>
          <p:nvPr/>
        </p:nvPicPr>
        <p:blipFill>
          <a:blip r:embed="rId15"/>
          <a:stretch>
            <a:fillRect/>
          </a:stretch>
        </p:blipFill>
        <p:spPr>
          <a:xfrm>
            <a:off x="11112283" y="6480099"/>
            <a:ext cx="1079717" cy="377901"/>
          </a:xfrm>
          <a:prstGeom prst="rect">
            <a:avLst/>
          </a:prstGeom>
        </p:spPr>
      </p:pic>
      <p:pic>
        <p:nvPicPr>
          <p:cNvPr id="10" name="Picture 9">
            <a:extLst>
              <a:ext uri="{FF2B5EF4-FFF2-40B4-BE49-F238E27FC236}">
                <a16:creationId xmlns:a16="http://schemas.microsoft.com/office/drawing/2014/main" id="{40F0B3E7-42CF-CC16-BDE1-F34A834A2E4D}"/>
              </a:ext>
            </a:extLst>
          </p:cNvPr>
          <p:cNvPicPr>
            <a:picLocks noChangeAspect="1"/>
          </p:cNvPicPr>
          <p:nvPr/>
        </p:nvPicPr>
        <p:blipFill>
          <a:blip r:embed="rId16"/>
          <a:srcRect/>
          <a:stretch/>
        </p:blipFill>
        <p:spPr>
          <a:xfrm>
            <a:off x="101600" y="76200"/>
            <a:ext cx="812800" cy="812800"/>
          </a:xfrm>
          <a:prstGeom prst="rect">
            <a:avLst/>
          </a:prstGeom>
        </p:spPr>
      </p:pic>
      <p:sp>
        <p:nvSpPr>
          <p:cNvPr id="15" name="Footer Placeholder 4">
            <a:extLst>
              <a:ext uri="{FF2B5EF4-FFF2-40B4-BE49-F238E27FC236}">
                <a16:creationId xmlns:a16="http://schemas.microsoft.com/office/drawing/2014/main" id="{2A0FAD0D-407A-AF39-C897-CF71FFDD5768}"/>
              </a:ext>
            </a:extLst>
          </p:cNvPr>
          <p:cNvSpPr txBox="1">
            <a:spLocks/>
          </p:cNvSpPr>
          <p:nvPr/>
        </p:nvSpPr>
        <p:spPr>
          <a:xfrm>
            <a:off x="2243221" y="6512634"/>
            <a:ext cx="7705556" cy="291889"/>
          </a:xfrm>
          <a:prstGeom prst="rect">
            <a:avLst/>
          </a:prstGeom>
        </p:spPr>
        <p:txBody>
          <a:bodyPr vert="horz" lIns="91440" tIns="45720" rIns="91440" bIns="45720" rtlCol="0" anchor="ctr"/>
          <a:lstStyle>
            <a:defPPr>
              <a:defRPr lang="en-US"/>
            </a:defPPr>
            <a:lvl1pPr marL="0" algn="ctr" defTabSz="685800" rtl="0" eaLnBrk="1" latinLnBrk="0" hangingPunct="1">
              <a:defRPr sz="1507" b="1" i="0" kern="1200">
                <a:solidFill>
                  <a:schemeClr val="accent3"/>
                </a:solidFill>
                <a:latin typeface="18 VAG Rounded Black   09390"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t>07-Intro to RISC-V</a:t>
            </a:r>
            <a:r>
              <a:rPr lang="en-US" dirty="0">
                <a:solidFill>
                  <a:schemeClr val="bg1"/>
                </a:solidFill>
              </a:rPr>
              <a:t>(</a:t>
            </a:r>
            <a:fld id="{3EDD3F8F-BC2B-154F-AF31-E00B26DD77F2}" type="slidenum">
              <a:rPr lang="en-US" smtClean="0">
                <a:solidFill>
                  <a:schemeClr val="bg1"/>
                </a:solidFill>
              </a:rPr>
              <a:pPr/>
              <a:t>‹#›</a:t>
            </a:fld>
            <a:r>
              <a:rPr lang="en-US" dirty="0">
                <a:solidFill>
                  <a:schemeClr val="bg1"/>
                </a:solidFill>
              </a:rPr>
              <a:t>)</a:t>
            </a:r>
          </a:p>
        </p:txBody>
      </p:sp>
    </p:spTree>
    <p:extLst>
      <p:ext uri="{BB962C8B-B14F-4D97-AF65-F5344CB8AC3E}">
        <p14:creationId xmlns:p14="http://schemas.microsoft.com/office/powerpoint/2010/main" val="38423622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377" rtl="0" eaLnBrk="1" latinLnBrk="0" hangingPunct="1">
        <a:lnSpc>
          <a:spcPct val="90000"/>
        </a:lnSpc>
        <a:spcBef>
          <a:spcPct val="0"/>
        </a:spcBef>
        <a:buNone/>
        <a:defRPr sz="4267" b="1" i="0" kern="1200">
          <a:solidFill>
            <a:schemeClr val="bg2">
              <a:alpha val="99099"/>
            </a:schemeClr>
          </a:solidFill>
          <a:latin typeface="18 VAG Rounded Bold   07390" pitchFamily="2" charset="0"/>
          <a:ea typeface="+mj-ea"/>
          <a:cs typeface="+mj-cs"/>
        </a:defRPr>
      </a:lvl1pPr>
    </p:titleStyle>
    <p:body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www.smbc-comics.com/comic/2013-06-05" TargetMode="Externa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engineering.berkeley.edu/news/2018/06/patterson-wins-turing-awar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hyperlink" Target="https://cs61c.or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www.risc-v.org/" TargetMode="External"/><Relationship Id="rId7"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hyperlink" Target="https://riscv.org/risc-v-genealogy/" TargetMode="External"/><Relationship Id="rId4" Type="http://schemas.openxmlformats.org/officeDocument/2006/relationships/hyperlink" Target="https://riscv.org/risc-v-histo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s://abcnews.go.com/Technology/apollo-11s-source-code-tons-easter-eggs-including/story?id=40515222"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A98A-F146-FDBB-1362-B3A7BD3C238B}"/>
              </a:ext>
            </a:extLst>
          </p:cNvPr>
          <p:cNvSpPr>
            <a:spLocks noGrp="1"/>
          </p:cNvSpPr>
          <p:nvPr>
            <p:ph type="title"/>
          </p:nvPr>
        </p:nvSpPr>
        <p:spPr/>
        <p:txBody>
          <a:bodyPr>
            <a:normAutofit fontScale="90000"/>
          </a:bodyPr>
          <a:lstStyle/>
          <a:p>
            <a:r>
              <a:rPr lang="en-US" dirty="0"/>
              <a:t>Intro to RISC-V</a:t>
            </a:r>
            <a:br>
              <a:rPr lang="en-US" dirty="0"/>
            </a:br>
            <a:r>
              <a:rPr lang="en-US" dirty="0"/>
              <a:t>(California Gold)</a:t>
            </a:r>
          </a:p>
        </p:txBody>
      </p:sp>
    </p:spTree>
    <p:extLst>
      <p:ext uri="{BB962C8B-B14F-4D97-AF65-F5344CB8AC3E}">
        <p14:creationId xmlns:p14="http://schemas.microsoft.com/office/powerpoint/2010/main" val="104446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63E-8300-9D42-AC65-4FF71B7C6BD4}"/>
              </a:ext>
            </a:extLst>
          </p:cNvPr>
          <p:cNvSpPr>
            <a:spLocks noGrp="1"/>
          </p:cNvSpPr>
          <p:nvPr>
            <p:ph type="title"/>
          </p:nvPr>
        </p:nvSpPr>
        <p:spPr/>
        <p:txBody>
          <a:bodyPr/>
          <a:lstStyle/>
          <a:p>
            <a:r>
              <a:rPr lang="en-US" dirty="0"/>
              <a:t>Now you can make float jokes too…</a:t>
            </a:r>
          </a:p>
        </p:txBody>
      </p:sp>
      <p:pic>
        <p:nvPicPr>
          <p:cNvPr id="1026" name="Picture 2">
            <a:extLst>
              <a:ext uri="{FF2B5EF4-FFF2-40B4-BE49-F238E27FC236}">
                <a16:creationId xmlns:a16="http://schemas.microsoft.com/office/drawing/2014/main" id="{9BF129A4-37BB-EB46-BA1E-39162645B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712" y="1237993"/>
            <a:ext cx="4169539" cy="495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550BD10-AAAB-B44C-8601-1DD20DB86F7D}"/>
              </a:ext>
            </a:extLst>
          </p:cNvPr>
          <p:cNvPicPr>
            <a:picLocks noChangeAspect="1"/>
          </p:cNvPicPr>
          <p:nvPr/>
        </p:nvPicPr>
        <p:blipFill>
          <a:blip r:embed="rId4"/>
          <a:stretch>
            <a:fillRect/>
          </a:stretch>
        </p:blipFill>
        <p:spPr>
          <a:xfrm>
            <a:off x="873211" y="1137459"/>
            <a:ext cx="9144000" cy="2415109"/>
          </a:xfrm>
          <a:prstGeom prst="rect">
            <a:avLst/>
          </a:prstGeom>
        </p:spPr>
      </p:pic>
      <p:sp>
        <p:nvSpPr>
          <p:cNvPr id="6" name="Rectangle 6">
            <a:extLst>
              <a:ext uri="{FF2B5EF4-FFF2-40B4-BE49-F238E27FC236}">
                <a16:creationId xmlns:a16="http://schemas.microsoft.com/office/drawing/2014/main" id="{98470F05-9181-8A47-A571-618D6AC3CACE}"/>
              </a:ext>
            </a:extLst>
          </p:cNvPr>
          <p:cNvSpPr>
            <a:spLocks noChangeArrowheads="1"/>
          </p:cNvSpPr>
          <p:nvPr/>
        </p:nvSpPr>
        <p:spPr bwMode="auto">
          <a:xfrm>
            <a:off x="5519981" y="3795480"/>
            <a:ext cx="4245032" cy="1089914"/>
          </a:xfrm>
          <a:prstGeom prst="rect">
            <a:avLst/>
          </a:prstGeom>
          <a:noFill/>
          <a:ln w="12700">
            <a:noFill/>
            <a:miter lim="800000"/>
            <a:headEnd/>
            <a:tailEnd/>
          </a:ln>
        </p:spPr>
        <p:txBody>
          <a:bodyPr wrap="square" lIns="63500" tIns="25400" rIns="63500" bIns="25400">
            <a:prstTxWarp prst="textNoShape">
              <a:avLst/>
            </a:prstTxWarp>
            <a:spAutoFit/>
          </a:bodyPr>
          <a:lstStyle/>
          <a:p>
            <a:pPr marL="203192" indent="-203192">
              <a:lnSpc>
                <a:spcPct val="75000"/>
              </a:lnSpc>
              <a:spcBef>
                <a:spcPct val="65000"/>
              </a:spcBef>
              <a:buSzPct val="100000"/>
            </a:pPr>
            <a:r>
              <a:rPr lang="en-US" sz="3200" b="1" dirty="0">
                <a:solidFill>
                  <a:schemeClr val="bg1"/>
                </a:solidFill>
                <a:latin typeface="18 VAG Rounded Bold   07390" pitchFamily="2" charset="0"/>
              </a:rPr>
              <a:t>Saturday Morning Breakfast Comics</a:t>
            </a:r>
          </a:p>
          <a:p>
            <a:pPr marL="203192" indent="-203192">
              <a:lnSpc>
                <a:spcPct val="75000"/>
              </a:lnSpc>
              <a:spcBef>
                <a:spcPct val="65000"/>
              </a:spcBef>
              <a:buSzPct val="100000"/>
            </a:pPr>
            <a:r>
              <a:rPr lang="en-US" sz="1333" b="1" dirty="0">
                <a:solidFill>
                  <a:schemeClr val="bg1">
                    <a:lumMod val="50000"/>
                  </a:schemeClr>
                </a:solidFill>
                <a:latin typeface="Courier New" panose="02070309020205020404" pitchFamily="49" charset="0"/>
                <a:cs typeface="Courier New" panose="02070309020205020404" pitchFamily="49" charset="0"/>
                <a:hlinkClick r:id="rId5"/>
              </a:rPr>
              <a:t>www.smbc-comics.com/comic/2013-06-05</a:t>
            </a:r>
            <a:r>
              <a:rPr lang="en-US" sz="1333" b="1" dirty="0">
                <a:solidFill>
                  <a:schemeClr val="bg1">
                    <a:lumMod val="50000"/>
                  </a:schemeClr>
                </a:solidFill>
                <a:latin typeface="Courier New" panose="02070309020205020404" pitchFamily="49" charset="0"/>
                <a:cs typeface="Courier New" panose="02070309020205020404" pitchFamily="49" charset="0"/>
              </a:rPr>
              <a:t> </a:t>
            </a:r>
          </a:p>
        </p:txBody>
      </p:sp>
      <p:sp>
        <p:nvSpPr>
          <p:cNvPr id="3" name="TextBox 2">
            <a:extLst>
              <a:ext uri="{FF2B5EF4-FFF2-40B4-BE49-F238E27FC236}">
                <a16:creationId xmlns:a16="http://schemas.microsoft.com/office/drawing/2014/main" id="{75744BE9-0AE4-4210-B9C9-12C56F1E32D7}"/>
              </a:ext>
            </a:extLst>
          </p:cNvPr>
          <p:cNvSpPr txBox="1"/>
          <p:nvPr/>
        </p:nvSpPr>
        <p:spPr>
          <a:xfrm>
            <a:off x="5519981" y="4943640"/>
            <a:ext cx="5410455" cy="1631216"/>
          </a:xfrm>
          <a:prstGeom prst="rect">
            <a:avLst/>
          </a:prstGeom>
          <a:noFill/>
        </p:spPr>
        <p:txBody>
          <a:bodyPr wrap="none" rtlCol="0">
            <a:spAutoFit/>
          </a:bodyPr>
          <a:lstStyle/>
          <a:p>
            <a:r>
              <a:rPr lang="en-US" sz="1800" b="0" i="0" dirty="0">
                <a:solidFill>
                  <a:schemeClr val="accent3"/>
                </a:solidFill>
                <a:latin typeface="18 VAG Rounded Light   02390" pitchFamily="2" charset="0"/>
              </a:rPr>
              <a:t>Side note: the robot is </a:t>
            </a:r>
            <a:r>
              <a:rPr lang="en-US" sz="1800" dirty="0">
                <a:solidFill>
                  <a:schemeClr val="accent3"/>
                </a:solidFill>
                <a:latin typeface="18 VAG Rounded Light   02390" pitchFamily="2" charset="0"/>
              </a:rPr>
              <a:t>using IEEE 754 double-precision.</a:t>
            </a:r>
            <a:endParaRPr lang="en-US" sz="1800" b="0" i="0" dirty="0">
              <a:solidFill>
                <a:schemeClr val="accent3"/>
              </a:solidFill>
              <a:latin typeface="18 VAG Rounded Light   02390" pitchFamily="2" charset="0"/>
            </a:endParaRPr>
          </a:p>
          <a:p>
            <a:pPr>
              <a:tabLst>
                <a:tab pos="5138928" algn="r"/>
              </a:tabLst>
            </a:pPr>
            <a:r>
              <a:rPr lang="en-US" sz="1800" b="1" dirty="0">
                <a:solidFill>
                  <a:schemeClr val="bg1"/>
                </a:solidFill>
                <a:latin typeface="Courier New" panose="02070309020205020404" pitchFamily="49" charset="0"/>
                <a:cs typeface="Courier New" panose="02070309020205020404" pitchFamily="49" charset="0"/>
              </a:rPr>
              <a:t>(double) 0.3</a:t>
            </a:r>
            <a:r>
              <a:rPr lang="en-US" sz="1800" dirty="0">
                <a:solidFill>
                  <a:schemeClr val="bg1"/>
                </a:solidFill>
                <a:latin typeface="18 VAG Rounded Light   02390" pitchFamily="2" charset="0"/>
              </a:rPr>
              <a:t>: </a:t>
            </a:r>
          </a:p>
          <a:p>
            <a:pPr>
              <a:tabLst>
                <a:tab pos="5138928" algn="r"/>
              </a:tabLst>
            </a:pPr>
            <a:r>
              <a:rPr lang="en-US" sz="1800" dirty="0">
                <a:solidFill>
                  <a:schemeClr val="bg1"/>
                </a:solidFill>
                <a:latin typeface="18 VAG Rounded Light   02390" pitchFamily="2" charset="0"/>
              </a:rPr>
              <a:t>	</a:t>
            </a:r>
            <a:r>
              <a:rPr lang="en-US" sz="1800" dirty="0">
                <a:solidFill>
                  <a:schemeClr val="bg1"/>
                </a:solidFill>
              </a:rPr>
              <a:t>0.29999999999999999</a:t>
            </a:r>
          </a:p>
          <a:p>
            <a:pPr>
              <a:spcBef>
                <a:spcPts val="1200"/>
              </a:spcBef>
              <a:tabLst>
                <a:tab pos="5138928" algn="r"/>
              </a:tabLst>
            </a:pPr>
            <a:r>
              <a:rPr lang="en-US" sz="1800" b="1" dirty="0">
                <a:solidFill>
                  <a:schemeClr val="bg1"/>
                </a:solidFill>
                <a:latin typeface="Courier New" panose="02070309020205020404" pitchFamily="49" charset="0"/>
                <a:cs typeface="Courier New" panose="02070309020205020404" pitchFamily="49" charset="0"/>
              </a:rPr>
              <a:t>(double) 0.1 + (double) 0.2</a:t>
            </a:r>
            <a:r>
              <a:rPr lang="en-US" sz="1800" b="0" i="0" dirty="0">
                <a:solidFill>
                  <a:schemeClr val="bg1"/>
                </a:solidFill>
                <a:latin typeface="18 VAG Rounded Light   02390" pitchFamily="2" charset="0"/>
              </a:rPr>
              <a:t>:</a:t>
            </a:r>
          </a:p>
          <a:p>
            <a:pPr>
              <a:tabLst>
                <a:tab pos="5138928" algn="r"/>
              </a:tabLst>
            </a:pPr>
            <a:r>
              <a:rPr lang="en-US" sz="1800" b="0" i="0" dirty="0">
                <a:solidFill>
                  <a:schemeClr val="bg1"/>
                </a:solidFill>
                <a:latin typeface="18 VAG Rounded Light   02390" pitchFamily="2" charset="0"/>
              </a:rPr>
              <a:t>	</a:t>
            </a:r>
            <a:r>
              <a:rPr lang="en-US" sz="1800" dirty="0">
                <a:solidFill>
                  <a:schemeClr val="bg1"/>
                </a:solidFill>
              </a:rPr>
              <a:t>0.30000000000000004</a:t>
            </a:r>
          </a:p>
        </p:txBody>
      </p:sp>
    </p:spTree>
    <p:extLst>
      <p:ext uri="{BB962C8B-B14F-4D97-AF65-F5344CB8AC3E}">
        <p14:creationId xmlns:p14="http://schemas.microsoft.com/office/powerpoint/2010/main" val="379070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ED7D3A-08A3-972D-33A1-0324C56750B8}"/>
              </a:ext>
            </a:extLst>
          </p:cNvPr>
          <p:cNvSpPr>
            <a:spLocks noGrp="1"/>
          </p:cNvSpPr>
          <p:nvPr>
            <p:ph type="title"/>
          </p:nvPr>
        </p:nvSpPr>
        <p:spPr>
          <a:xfrm>
            <a:off x="2027465" y="1740191"/>
            <a:ext cx="8137073" cy="2245505"/>
          </a:xfrm>
        </p:spPr>
        <p:txBody>
          <a:bodyPr/>
          <a:lstStyle/>
          <a:p>
            <a:r>
              <a:rPr lang="en-US" sz="4000" b="0" dirty="0">
                <a:latin typeface="18 VAG Rounded Light   02390" pitchFamily="2" charset="0"/>
              </a:rPr>
              <a:t>(change of gears)</a:t>
            </a:r>
          </a:p>
        </p:txBody>
      </p:sp>
      <p:pic>
        <p:nvPicPr>
          <p:cNvPr id="3074" name="Picture 2" descr="5 Ways to Shift a Manual Transmission - wikiHow">
            <a:extLst>
              <a:ext uri="{FF2B5EF4-FFF2-40B4-BE49-F238E27FC236}">
                <a16:creationId xmlns:a16="http://schemas.microsoft.com/office/drawing/2014/main" id="{B7B4D0F8-1B9B-5F85-BDFF-12021FDD8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657" y="3614057"/>
            <a:ext cx="4078513" cy="305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4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564F11-95FD-325A-5C5B-FD8038A9588C}"/>
              </a:ext>
            </a:extLst>
          </p:cNvPr>
          <p:cNvSpPr>
            <a:spLocks noGrp="1"/>
          </p:cNvSpPr>
          <p:nvPr>
            <p:ph type="body" idx="1"/>
          </p:nvPr>
        </p:nvSpPr>
        <p:spPr/>
        <p:txBody>
          <a:bodyPr/>
          <a:lstStyle/>
          <a:p>
            <a:r>
              <a:rPr lang="en-US" dirty="0">
                <a:solidFill>
                  <a:schemeClr val="bg1">
                    <a:lumMod val="50000"/>
                    <a:alpha val="99000"/>
                  </a:schemeClr>
                </a:solidFill>
              </a:rPr>
              <a:t>Floating Point Discussion</a:t>
            </a:r>
          </a:p>
          <a:p>
            <a:r>
              <a:rPr lang="en-US" dirty="0"/>
              <a:t>The RISC-V Instruction Set Architecture</a:t>
            </a:r>
          </a:p>
          <a:p>
            <a:r>
              <a:rPr lang="en-US" dirty="0">
                <a:solidFill>
                  <a:schemeClr val="bg1">
                    <a:lumMod val="50000"/>
                    <a:alpha val="99000"/>
                  </a:schemeClr>
                </a:solidFill>
              </a:rPr>
              <a:t>Elements of Architecture: Registers</a:t>
            </a:r>
          </a:p>
          <a:p>
            <a:r>
              <a:rPr lang="en-US" dirty="0">
                <a:solidFill>
                  <a:schemeClr val="bg1">
                    <a:lumMod val="50000"/>
                    <a:alpha val="99000"/>
                  </a:schemeClr>
                </a:solidFill>
              </a:rPr>
              <a:t>Add/Sub Instructions</a:t>
            </a:r>
          </a:p>
          <a:p>
            <a:r>
              <a:rPr lang="en-US" dirty="0" err="1">
                <a:solidFill>
                  <a:schemeClr val="bg1">
                    <a:lumMod val="50000"/>
                    <a:alpha val="99000"/>
                  </a:schemeClr>
                </a:solidFill>
              </a:rPr>
              <a:t>Immediates</a:t>
            </a:r>
            <a:endParaRPr lang="en-US" dirty="0">
              <a:solidFill>
                <a:schemeClr val="bg1">
                  <a:lumMod val="50000"/>
                  <a:alpha val="99000"/>
                </a:schemeClr>
              </a:solidFill>
            </a:endParaRPr>
          </a:p>
        </p:txBody>
      </p:sp>
      <p:sp>
        <p:nvSpPr>
          <p:cNvPr id="4" name="Title 3">
            <a:extLst>
              <a:ext uri="{FF2B5EF4-FFF2-40B4-BE49-F238E27FC236}">
                <a16:creationId xmlns:a16="http://schemas.microsoft.com/office/drawing/2014/main" id="{C47E76E6-F0BB-4659-02C8-6F7EF33DE229}"/>
              </a:ext>
            </a:extLst>
          </p:cNvPr>
          <p:cNvSpPr>
            <a:spLocks noGrp="1"/>
          </p:cNvSpPr>
          <p:nvPr>
            <p:ph type="title"/>
          </p:nvPr>
        </p:nvSpPr>
        <p:spPr/>
        <p:txBody>
          <a:bodyPr/>
          <a:lstStyle/>
          <a:p>
            <a:r>
              <a:rPr lang="en-US" dirty="0"/>
              <a:t>The RISC-V Instruction Set Architecture</a:t>
            </a:r>
          </a:p>
        </p:txBody>
      </p:sp>
    </p:spTree>
    <p:extLst>
      <p:ext uri="{BB962C8B-B14F-4D97-AF65-F5344CB8AC3E}">
        <p14:creationId xmlns:p14="http://schemas.microsoft.com/office/powerpoint/2010/main" val="114147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prstGeom prst="rect">
            <a:avLst/>
          </a:prstGeom>
          <a:noFill/>
          <a:ln>
            <a:noFill/>
          </a:ln>
        </p:spPr>
        <p:txBody>
          <a:bodyPr spcFirstLastPara="1" vert="horz" wrap="square" lIns="174133" tIns="87067" rIns="174133" bIns="87067" rtlCol="0" anchor="t" anchorCtr="0">
            <a:noAutofit/>
          </a:bodyPr>
          <a:lstStyle/>
          <a:p>
            <a:pPr>
              <a:lnSpc>
                <a:spcPct val="80000"/>
              </a:lnSpc>
              <a:spcBef>
                <a:spcPts val="0"/>
              </a:spcBef>
            </a:pPr>
            <a:r>
              <a:rPr lang="en-US" sz="3151" dirty="0"/>
              <a:t>Great Idea #1: Abstraction</a:t>
            </a:r>
            <a:br>
              <a:rPr lang="en-US" sz="3151" dirty="0"/>
            </a:br>
            <a:r>
              <a:rPr lang="en-US" sz="3151" dirty="0"/>
              <a:t>(Levels of Representation/Interpretation)</a:t>
            </a:r>
            <a:endParaRPr dirty="0"/>
          </a:p>
        </p:txBody>
      </p:sp>
      <p:sp>
        <p:nvSpPr>
          <p:cNvPr id="327" name="Google Shape;327;p14"/>
          <p:cNvSpPr txBox="1">
            <a:spLocks noGrp="1"/>
          </p:cNvSpPr>
          <p:nvPr>
            <p:ph idx="1"/>
          </p:nvPr>
        </p:nvSpPr>
        <p:spPr>
          <a:xfrm>
            <a:off x="6919364" y="2031573"/>
            <a:ext cx="2250755" cy="842591"/>
          </a:xfrm>
          <a:prstGeom prst="rect">
            <a:avLst/>
          </a:prstGeom>
          <a:noFill/>
          <a:ln>
            <a:noFill/>
          </a:ln>
        </p:spPr>
        <p:txBody>
          <a:bodyPr spcFirstLastPara="1" vert="horz" wrap="square" lIns="28567" tIns="28567" rIns="28567" bIns="28567" rtlCol="0" anchor="t" anchorCtr="0">
            <a:noAutofit/>
          </a:bodyPr>
          <a:lstStyle/>
          <a:p>
            <a:pPr marL="0" indent="0">
              <a:lnSpc>
                <a:spcPct val="72000"/>
              </a:lnSpc>
              <a:spcBef>
                <a:spcPts val="0"/>
              </a:spcBef>
              <a:buSzPts val="1140"/>
              <a:buNone/>
            </a:pPr>
            <a:r>
              <a:rPr lang="en-US" sz="1600" dirty="0" err="1">
                <a:latin typeface="Courier"/>
                <a:ea typeface="Courier"/>
                <a:cs typeface="Courier"/>
                <a:sym typeface="Courier"/>
              </a:rPr>
              <a:t>lw</a:t>
            </a:r>
            <a:r>
              <a:rPr lang="en-US" sz="1600" dirty="0">
                <a:latin typeface="Courier"/>
                <a:ea typeface="Courier"/>
                <a:cs typeface="Courier"/>
                <a:sym typeface="Courier"/>
              </a:rPr>
              <a:t>    x3, 0(x10)</a:t>
            </a:r>
            <a:endParaRPr sz="3200" dirty="0">
              <a:latin typeface="Courier"/>
              <a:ea typeface="Courier"/>
              <a:cs typeface="Courier"/>
              <a:sym typeface="Courier"/>
            </a:endParaRPr>
          </a:p>
          <a:p>
            <a:pPr marL="0" indent="0">
              <a:lnSpc>
                <a:spcPct val="72000"/>
              </a:lnSpc>
              <a:spcBef>
                <a:spcPts val="0"/>
              </a:spcBef>
              <a:buSzPts val="1140"/>
              <a:buNone/>
            </a:pPr>
            <a:r>
              <a:rPr lang="en-US" sz="1600" dirty="0" err="1">
                <a:latin typeface="Courier"/>
                <a:ea typeface="Courier"/>
                <a:cs typeface="Courier"/>
                <a:sym typeface="Courier"/>
              </a:rPr>
              <a:t>lw</a:t>
            </a:r>
            <a:r>
              <a:rPr lang="en-US" sz="1600" dirty="0">
                <a:latin typeface="Courier"/>
                <a:ea typeface="Courier"/>
                <a:cs typeface="Courier"/>
                <a:sym typeface="Courier"/>
              </a:rPr>
              <a:t>    x4, 4(x10)</a:t>
            </a:r>
            <a:endParaRPr sz="3200" dirty="0">
              <a:latin typeface="Courier"/>
              <a:ea typeface="Courier"/>
              <a:cs typeface="Courier"/>
              <a:sym typeface="Courier"/>
            </a:endParaRPr>
          </a:p>
          <a:p>
            <a:pPr marL="0" indent="0">
              <a:lnSpc>
                <a:spcPct val="72000"/>
              </a:lnSpc>
              <a:spcBef>
                <a:spcPts val="0"/>
              </a:spcBef>
              <a:buSzPts val="1140"/>
              <a:buNone/>
            </a:pPr>
            <a:r>
              <a:rPr lang="en-US" sz="1600" dirty="0" err="1">
                <a:latin typeface="Courier"/>
                <a:ea typeface="Courier"/>
                <a:cs typeface="Courier"/>
                <a:sym typeface="Courier"/>
              </a:rPr>
              <a:t>sw</a:t>
            </a:r>
            <a:r>
              <a:rPr lang="en-US" sz="1600" dirty="0">
                <a:latin typeface="Courier"/>
                <a:ea typeface="Courier"/>
                <a:cs typeface="Courier"/>
                <a:sym typeface="Courier"/>
              </a:rPr>
              <a:t>    x4, 0(x10)</a:t>
            </a:r>
            <a:endParaRPr sz="3200" dirty="0">
              <a:latin typeface="Courier"/>
              <a:ea typeface="Courier"/>
              <a:cs typeface="Courier"/>
              <a:sym typeface="Courier"/>
            </a:endParaRPr>
          </a:p>
          <a:p>
            <a:pPr marL="0" indent="0">
              <a:lnSpc>
                <a:spcPct val="72000"/>
              </a:lnSpc>
              <a:spcBef>
                <a:spcPts val="0"/>
              </a:spcBef>
              <a:buSzPts val="1140"/>
              <a:buNone/>
            </a:pPr>
            <a:r>
              <a:rPr lang="en-US" sz="1600" dirty="0" err="1">
                <a:latin typeface="Courier"/>
                <a:ea typeface="Courier"/>
                <a:cs typeface="Courier"/>
                <a:sym typeface="Courier"/>
              </a:rPr>
              <a:t>sw</a:t>
            </a:r>
            <a:r>
              <a:rPr lang="en-US" sz="1600" dirty="0">
                <a:latin typeface="Courier"/>
                <a:ea typeface="Courier"/>
                <a:cs typeface="Courier"/>
                <a:sym typeface="Courier"/>
              </a:rPr>
              <a:t>    x3, 4(x10)</a:t>
            </a:r>
            <a:endParaRPr dirty="0"/>
          </a:p>
        </p:txBody>
      </p:sp>
      <p:sp>
        <p:nvSpPr>
          <p:cNvPr id="313" name="Google Shape;313;p14"/>
          <p:cNvSpPr/>
          <p:nvPr/>
        </p:nvSpPr>
        <p:spPr>
          <a:xfrm>
            <a:off x="3136901" y="1092201"/>
            <a:ext cx="3467100" cy="685404"/>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5000"/>
              </a:lnSpc>
            </a:pPr>
            <a:r>
              <a:rPr lang="en-US" sz="2400" b="1" dirty="0">
                <a:solidFill>
                  <a:srgbClr val="3A4E58"/>
                </a:solidFill>
                <a:latin typeface="Calibri"/>
                <a:ea typeface="Calibri"/>
                <a:cs typeface="Calibri"/>
                <a:sym typeface="Calibri"/>
              </a:rPr>
              <a:t>High Level Language</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Program (e.g., C)</a:t>
            </a:r>
            <a:endParaRPr sz="1800" dirty="0">
              <a:latin typeface="18 VAG Rounded Light   02390" pitchFamily="2" charset="0"/>
            </a:endParaRPr>
          </a:p>
        </p:txBody>
      </p:sp>
      <p:sp>
        <p:nvSpPr>
          <p:cNvPr id="314" name="Google Shape;314;p14"/>
          <p:cNvSpPr/>
          <p:nvPr/>
        </p:nvSpPr>
        <p:spPr>
          <a:xfrm>
            <a:off x="3136900" y="2085577"/>
            <a:ext cx="3467101" cy="663179"/>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5000"/>
              </a:lnSpc>
            </a:pPr>
            <a:r>
              <a:rPr lang="en-US" sz="2400" b="1" dirty="0">
                <a:solidFill>
                  <a:srgbClr val="3A4E58"/>
                </a:solidFill>
                <a:latin typeface="Calibri"/>
                <a:ea typeface="Calibri"/>
                <a:cs typeface="Calibri"/>
                <a:sym typeface="Calibri"/>
              </a:rPr>
              <a:t>Assembly  Language </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Program (e.g., RISC-V)</a:t>
            </a:r>
            <a:endParaRPr sz="1800" dirty="0">
              <a:latin typeface="18 VAG Rounded Light   02390" pitchFamily="2" charset="0"/>
            </a:endParaRPr>
          </a:p>
        </p:txBody>
      </p:sp>
      <p:sp>
        <p:nvSpPr>
          <p:cNvPr id="315" name="Google Shape;315;p14"/>
          <p:cNvSpPr/>
          <p:nvPr/>
        </p:nvSpPr>
        <p:spPr>
          <a:xfrm>
            <a:off x="3136900" y="2993147"/>
            <a:ext cx="3467101" cy="691755"/>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5000"/>
              </a:lnSpc>
            </a:pPr>
            <a:r>
              <a:rPr lang="en-US" sz="2400" b="1" dirty="0">
                <a:solidFill>
                  <a:srgbClr val="3A4E58"/>
                </a:solidFill>
                <a:latin typeface="Calibri"/>
                <a:ea typeface="Calibri"/>
                <a:cs typeface="Calibri"/>
                <a:sym typeface="Calibri"/>
              </a:rPr>
              <a:t>Machine  Language Program (RISC-V)</a:t>
            </a:r>
            <a:endParaRPr sz="1800" dirty="0">
              <a:latin typeface="18 VAG Rounded Light   02390" pitchFamily="2" charset="0"/>
            </a:endParaRPr>
          </a:p>
        </p:txBody>
      </p:sp>
      <p:cxnSp>
        <p:nvCxnSpPr>
          <p:cNvPr id="316" name="Google Shape;316;p14"/>
          <p:cNvCxnSpPr/>
          <p:nvPr/>
        </p:nvCxnSpPr>
        <p:spPr>
          <a:xfrm>
            <a:off x="4733072" y="1803401"/>
            <a:ext cx="0" cy="301228"/>
          </a:xfrm>
          <a:prstGeom prst="straightConnector1">
            <a:avLst/>
          </a:prstGeom>
          <a:noFill/>
          <a:ln w="28575" cap="flat" cmpd="sng">
            <a:solidFill>
              <a:schemeClr val="lt1"/>
            </a:solidFill>
            <a:prstDash val="solid"/>
            <a:round/>
            <a:headEnd type="none" w="sm" len="sm"/>
            <a:tailEnd type="none" w="sm" len="sm"/>
          </a:ln>
        </p:spPr>
      </p:cxnSp>
      <p:sp>
        <p:nvSpPr>
          <p:cNvPr id="317" name="Google Shape;317;p14"/>
          <p:cNvSpPr/>
          <p:nvPr/>
        </p:nvSpPr>
        <p:spPr>
          <a:xfrm>
            <a:off x="4923572" y="1809352"/>
            <a:ext cx="1762125" cy="371475"/>
          </a:xfrm>
          <a:prstGeom prst="rect">
            <a:avLst/>
          </a:prstGeom>
          <a:noFill/>
          <a:ln>
            <a:noFill/>
          </a:ln>
        </p:spPr>
        <p:txBody>
          <a:bodyPr spcFirstLastPara="1" wrap="square" lIns="19033" tIns="19033" rIns="19033" bIns="19033" anchor="t" anchorCtr="0">
            <a:noAutofit/>
          </a:bodyPr>
          <a:lstStyle/>
          <a:p>
            <a:pPr>
              <a:lnSpc>
                <a:spcPct val="85000"/>
              </a:lnSpc>
            </a:pPr>
            <a:r>
              <a:rPr lang="en-US" sz="2100" b="1" i="1" dirty="0">
                <a:solidFill>
                  <a:schemeClr val="lt1"/>
                </a:solidFill>
                <a:latin typeface="Calibri"/>
                <a:ea typeface="Calibri"/>
                <a:cs typeface="Calibri"/>
                <a:sym typeface="Calibri"/>
              </a:rPr>
              <a:t>Compiler</a:t>
            </a:r>
            <a:endParaRPr sz="1800" dirty="0">
              <a:latin typeface="18 VAG Rounded Light   02390" pitchFamily="2" charset="0"/>
            </a:endParaRPr>
          </a:p>
        </p:txBody>
      </p:sp>
      <p:sp>
        <p:nvSpPr>
          <p:cNvPr id="318" name="Google Shape;318;p14"/>
          <p:cNvSpPr/>
          <p:nvPr/>
        </p:nvSpPr>
        <p:spPr>
          <a:xfrm>
            <a:off x="4837847" y="2745497"/>
            <a:ext cx="1933575" cy="371475"/>
          </a:xfrm>
          <a:prstGeom prst="rect">
            <a:avLst/>
          </a:prstGeom>
          <a:noFill/>
          <a:ln>
            <a:noFill/>
          </a:ln>
        </p:spPr>
        <p:txBody>
          <a:bodyPr spcFirstLastPara="1" wrap="square" lIns="19033" tIns="19033" rIns="19033" bIns="19033" anchor="t" anchorCtr="0">
            <a:noAutofit/>
          </a:bodyPr>
          <a:lstStyle/>
          <a:p>
            <a:pPr>
              <a:lnSpc>
                <a:spcPct val="85000"/>
              </a:lnSpc>
            </a:pPr>
            <a:r>
              <a:rPr lang="en-US" sz="2100" b="1" i="1" dirty="0">
                <a:solidFill>
                  <a:schemeClr val="lt1"/>
                </a:solidFill>
                <a:latin typeface="Calibri"/>
                <a:ea typeface="Calibri"/>
                <a:cs typeface="Calibri"/>
                <a:sym typeface="Calibri"/>
              </a:rPr>
              <a:t>Assembler</a:t>
            </a:r>
            <a:endParaRPr sz="1800" dirty="0">
              <a:latin typeface="18 VAG Rounded Light   02390" pitchFamily="2" charset="0"/>
            </a:endParaRPr>
          </a:p>
        </p:txBody>
      </p:sp>
      <p:sp>
        <p:nvSpPr>
          <p:cNvPr id="319" name="Google Shape;319;p14"/>
          <p:cNvSpPr/>
          <p:nvPr/>
        </p:nvSpPr>
        <p:spPr>
          <a:xfrm>
            <a:off x="3115013" y="3694907"/>
            <a:ext cx="3657600" cy="140493"/>
          </a:xfrm>
          <a:prstGeom prst="rect">
            <a:avLst/>
          </a:prstGeom>
          <a:solidFill>
            <a:srgbClr val="FFC000"/>
          </a:solidFill>
          <a:ln w="12700" cap="flat" cmpd="sng">
            <a:solidFill>
              <a:srgbClr val="3DA8C9"/>
            </a:solidFill>
            <a:prstDash val="solid"/>
            <a:miter lim="800000"/>
            <a:headEnd type="none" w="sm" len="sm"/>
            <a:tailEnd type="none" w="sm" len="sm"/>
          </a:ln>
        </p:spPr>
        <p:txBody>
          <a:bodyPr spcFirstLastPara="1" wrap="square" lIns="0" tIns="0" rIns="0" bIns="0" anchor="t" anchorCtr="0">
            <a:noAutofit/>
          </a:bodyPr>
          <a:lstStyle/>
          <a:p>
            <a:endParaRPr sz="17156">
              <a:solidFill>
                <a:schemeClr val="accent1"/>
              </a:solidFill>
              <a:latin typeface="Helvetica Neue"/>
              <a:ea typeface="Helvetica Neue"/>
              <a:cs typeface="Helvetica Neue"/>
              <a:sym typeface="Helvetica Neue"/>
            </a:endParaRPr>
          </a:p>
        </p:txBody>
      </p:sp>
      <p:cxnSp>
        <p:nvCxnSpPr>
          <p:cNvPr id="320" name="Google Shape;320;p14"/>
          <p:cNvCxnSpPr/>
          <p:nvPr/>
        </p:nvCxnSpPr>
        <p:spPr>
          <a:xfrm>
            <a:off x="4771172" y="2771692"/>
            <a:ext cx="0" cy="214312"/>
          </a:xfrm>
          <a:prstGeom prst="straightConnector1">
            <a:avLst/>
          </a:prstGeom>
          <a:noFill/>
          <a:ln w="28575" cap="flat" cmpd="sng">
            <a:solidFill>
              <a:schemeClr val="lt1"/>
            </a:solidFill>
            <a:prstDash val="solid"/>
            <a:round/>
            <a:headEnd type="none" w="sm" len="sm"/>
            <a:tailEnd type="none" w="sm" len="sm"/>
          </a:ln>
        </p:spPr>
      </p:cxnSp>
      <p:sp>
        <p:nvSpPr>
          <p:cNvPr id="321" name="Google Shape;321;p14"/>
          <p:cNvSpPr/>
          <p:nvPr/>
        </p:nvSpPr>
        <p:spPr>
          <a:xfrm>
            <a:off x="3127984" y="4038600"/>
            <a:ext cx="4492016" cy="708397"/>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8000"/>
              </a:lnSpc>
            </a:pPr>
            <a:r>
              <a:rPr lang="en-US" sz="2400" b="1" dirty="0">
                <a:solidFill>
                  <a:srgbClr val="3A4E58"/>
                </a:solidFill>
                <a:latin typeface="Calibri"/>
                <a:ea typeface="Calibri"/>
                <a:cs typeface="Calibri"/>
                <a:sym typeface="Calibri"/>
              </a:rPr>
              <a:t>Hardware Architecture Description</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(e.g., block diagrams)</a:t>
            </a:r>
            <a:r>
              <a:rPr lang="en-US" sz="2400" dirty="0">
                <a:solidFill>
                  <a:srgbClr val="3A4E58"/>
                </a:solidFill>
                <a:latin typeface="Calibri"/>
                <a:ea typeface="Calibri"/>
                <a:cs typeface="Calibri"/>
                <a:sym typeface="Calibri"/>
              </a:rPr>
              <a:t> </a:t>
            </a:r>
            <a:endParaRPr sz="1800" dirty="0">
              <a:latin typeface="18 VAG Rounded Light   02390" pitchFamily="2" charset="0"/>
            </a:endParaRPr>
          </a:p>
        </p:txBody>
      </p:sp>
      <p:sp>
        <p:nvSpPr>
          <p:cNvPr id="322" name="Google Shape;322;p14"/>
          <p:cNvSpPr/>
          <p:nvPr/>
        </p:nvSpPr>
        <p:spPr>
          <a:xfrm>
            <a:off x="3149600" y="4984749"/>
            <a:ext cx="4470400" cy="781051"/>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8000"/>
              </a:lnSpc>
            </a:pPr>
            <a:r>
              <a:rPr lang="en-US" sz="2400" b="1" dirty="0">
                <a:solidFill>
                  <a:srgbClr val="3A4E58"/>
                </a:solidFill>
                <a:latin typeface="Calibri"/>
                <a:ea typeface="Calibri"/>
                <a:cs typeface="Calibri"/>
                <a:sym typeface="Calibri"/>
              </a:rPr>
              <a:t>Logic Circuit Description</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(Circuit Schematic Diagrams)</a:t>
            </a:r>
            <a:endParaRPr sz="1800" dirty="0">
              <a:latin typeface="18 VAG Rounded Light   02390" pitchFamily="2" charset="0"/>
            </a:endParaRPr>
          </a:p>
        </p:txBody>
      </p:sp>
      <p:sp>
        <p:nvSpPr>
          <p:cNvPr id="323" name="Google Shape;323;p14"/>
          <p:cNvSpPr/>
          <p:nvPr/>
        </p:nvSpPr>
        <p:spPr>
          <a:xfrm>
            <a:off x="4894095" y="4702176"/>
            <a:ext cx="3548187" cy="657225"/>
          </a:xfrm>
          <a:prstGeom prst="rect">
            <a:avLst/>
          </a:prstGeom>
          <a:noFill/>
          <a:ln>
            <a:noFill/>
          </a:ln>
        </p:spPr>
        <p:txBody>
          <a:bodyPr spcFirstLastPara="1" wrap="square" lIns="19033" tIns="19033" rIns="19033" bIns="19033" anchor="t" anchorCtr="0">
            <a:noAutofit/>
          </a:bodyPr>
          <a:lstStyle/>
          <a:p>
            <a:pPr>
              <a:lnSpc>
                <a:spcPct val="85000"/>
              </a:lnSpc>
            </a:pPr>
            <a:r>
              <a:rPr lang="en-US" sz="2100" b="1" i="1" dirty="0">
                <a:solidFill>
                  <a:schemeClr val="lt1"/>
                </a:solidFill>
                <a:latin typeface="Calibri"/>
                <a:ea typeface="Calibri"/>
                <a:cs typeface="Calibri"/>
                <a:sym typeface="Calibri"/>
              </a:rPr>
              <a:t>Architecture Implementation</a:t>
            </a:r>
            <a:endParaRPr sz="1800" dirty="0">
              <a:latin typeface="18 VAG Rounded Light   02390" pitchFamily="2" charset="0"/>
            </a:endParaRPr>
          </a:p>
        </p:txBody>
      </p:sp>
      <p:cxnSp>
        <p:nvCxnSpPr>
          <p:cNvPr id="324" name="Google Shape;324;p14"/>
          <p:cNvCxnSpPr/>
          <p:nvPr/>
        </p:nvCxnSpPr>
        <p:spPr>
          <a:xfrm>
            <a:off x="4775200" y="3835400"/>
            <a:ext cx="0" cy="214312"/>
          </a:xfrm>
          <a:prstGeom prst="straightConnector1">
            <a:avLst/>
          </a:prstGeom>
          <a:noFill/>
          <a:ln w="28575" cap="flat" cmpd="sng">
            <a:solidFill>
              <a:schemeClr val="lt1"/>
            </a:solidFill>
            <a:prstDash val="solid"/>
            <a:round/>
            <a:headEnd type="none" w="sm" len="sm"/>
            <a:tailEnd type="none" w="sm" len="sm"/>
          </a:ln>
        </p:spPr>
      </p:cxnSp>
      <p:cxnSp>
        <p:nvCxnSpPr>
          <p:cNvPr id="325" name="Google Shape;325;p14"/>
          <p:cNvCxnSpPr/>
          <p:nvPr/>
        </p:nvCxnSpPr>
        <p:spPr>
          <a:xfrm>
            <a:off x="4775200" y="4749800"/>
            <a:ext cx="0" cy="214312"/>
          </a:xfrm>
          <a:prstGeom prst="straightConnector1">
            <a:avLst/>
          </a:prstGeom>
          <a:noFill/>
          <a:ln w="28575" cap="flat" cmpd="sng">
            <a:solidFill>
              <a:schemeClr val="lt1"/>
            </a:solidFill>
            <a:prstDash val="solid"/>
            <a:round/>
            <a:headEnd type="none" w="sm" len="sm"/>
            <a:tailEnd type="none" w="sm" len="sm"/>
          </a:ln>
        </p:spPr>
      </p:cxnSp>
      <p:sp>
        <p:nvSpPr>
          <p:cNvPr id="326" name="Google Shape;326;p14"/>
          <p:cNvSpPr/>
          <p:nvPr/>
        </p:nvSpPr>
        <p:spPr>
          <a:xfrm>
            <a:off x="6959136" y="1108829"/>
            <a:ext cx="4133851" cy="990600"/>
          </a:xfrm>
          <a:prstGeom prst="rect">
            <a:avLst/>
          </a:prstGeom>
          <a:noFill/>
          <a:ln>
            <a:noFill/>
          </a:ln>
        </p:spPr>
        <p:txBody>
          <a:bodyPr spcFirstLastPara="1" wrap="square" lIns="19033" tIns="19033" rIns="19033" bIns="19033" anchor="t" anchorCtr="0">
            <a:noAutofit/>
          </a:bodyPr>
          <a:lstStyle/>
          <a:p>
            <a:pPr marL="438140" indent="-438140">
              <a:lnSpc>
                <a:spcPct val="78000"/>
              </a:lnSpc>
            </a:pPr>
            <a:r>
              <a:rPr lang="en-US" sz="1600" b="1" dirty="0">
                <a:solidFill>
                  <a:schemeClr val="lt1"/>
                </a:solidFill>
                <a:latin typeface="Courier"/>
                <a:ea typeface="Courier"/>
                <a:cs typeface="Courier"/>
                <a:sym typeface="Courier"/>
              </a:rPr>
              <a:t>temp = v[k];</a:t>
            </a:r>
            <a:endParaRPr sz="1600" b="1" dirty="0">
              <a:solidFill>
                <a:schemeClr val="lt1"/>
              </a:solidFill>
              <a:latin typeface="Courier"/>
              <a:ea typeface="Courier"/>
              <a:cs typeface="Courier"/>
              <a:sym typeface="Courier"/>
            </a:endParaRPr>
          </a:p>
          <a:p>
            <a:pPr marL="438140" indent="-438140">
              <a:lnSpc>
                <a:spcPct val="78000"/>
              </a:lnSpc>
            </a:pPr>
            <a:r>
              <a:rPr lang="en-US" sz="1600" b="1" dirty="0">
                <a:solidFill>
                  <a:schemeClr val="lt1"/>
                </a:solidFill>
                <a:latin typeface="Courier"/>
                <a:ea typeface="Courier"/>
                <a:cs typeface="Courier"/>
                <a:sym typeface="Courier"/>
              </a:rPr>
              <a:t>v[k] = v[k+1];</a:t>
            </a:r>
            <a:endParaRPr sz="1600" b="1" dirty="0">
              <a:solidFill>
                <a:schemeClr val="lt1"/>
              </a:solidFill>
              <a:latin typeface="Courier"/>
              <a:ea typeface="Courier"/>
              <a:cs typeface="Courier"/>
              <a:sym typeface="Courier"/>
            </a:endParaRPr>
          </a:p>
          <a:p>
            <a:pPr marL="438140" indent="-438140">
              <a:lnSpc>
                <a:spcPct val="78000"/>
              </a:lnSpc>
            </a:pPr>
            <a:r>
              <a:rPr lang="en-US" sz="1600" b="1" dirty="0">
                <a:solidFill>
                  <a:schemeClr val="lt1"/>
                </a:solidFill>
                <a:latin typeface="Courier"/>
                <a:ea typeface="Courier"/>
                <a:cs typeface="Courier"/>
                <a:sym typeface="Courier"/>
              </a:rPr>
              <a:t>v[k+1] = temp;</a:t>
            </a:r>
            <a:endParaRPr sz="1800" dirty="0">
              <a:latin typeface="18 VAG Rounded Light   02390" pitchFamily="2" charset="0"/>
            </a:endParaRPr>
          </a:p>
        </p:txBody>
      </p:sp>
      <p:sp>
        <p:nvSpPr>
          <p:cNvPr id="328" name="Google Shape;328;p14"/>
          <p:cNvSpPr/>
          <p:nvPr/>
        </p:nvSpPr>
        <p:spPr>
          <a:xfrm>
            <a:off x="6879534" y="2776853"/>
            <a:ext cx="5016329" cy="1042577"/>
          </a:xfrm>
          <a:prstGeom prst="rect">
            <a:avLst/>
          </a:prstGeom>
          <a:noFill/>
          <a:ln>
            <a:noFill/>
          </a:ln>
        </p:spPr>
        <p:txBody>
          <a:bodyPr spcFirstLastPara="1" wrap="square" lIns="28567" tIns="28567" rIns="28567" bIns="28567" anchor="t" anchorCtr="0">
            <a:spAutoFit/>
          </a:bodyPr>
          <a:lstStyle/>
          <a:p>
            <a:r>
              <a:rPr lang="en-US" sz="1600" b="1" dirty="0">
                <a:solidFill>
                  <a:schemeClr val="lt1"/>
                </a:solidFill>
                <a:latin typeface="Courier"/>
                <a:ea typeface="Courier"/>
                <a:cs typeface="Courier"/>
                <a:sym typeface="Courier"/>
              </a:rPr>
              <a:t>1000 1101 1110 0010 0000 0000 0000 0000</a:t>
            </a:r>
            <a:endParaRPr sz="2133" b="1" dirty="0">
              <a:solidFill>
                <a:schemeClr val="lt1"/>
              </a:solidFill>
              <a:latin typeface="Courier"/>
              <a:ea typeface="Courier"/>
              <a:cs typeface="Courier"/>
              <a:sym typeface="Courier"/>
            </a:endParaRPr>
          </a:p>
          <a:p>
            <a:r>
              <a:rPr lang="en-US" sz="1600" b="1" dirty="0">
                <a:solidFill>
                  <a:schemeClr val="lt1"/>
                </a:solidFill>
                <a:latin typeface="Courier"/>
                <a:ea typeface="Courier"/>
                <a:cs typeface="Courier"/>
                <a:sym typeface="Courier"/>
              </a:rPr>
              <a:t>1000 1110 0001 0000 0000 0000 0000 0100 </a:t>
            </a:r>
            <a:endParaRPr sz="2133" b="1" dirty="0">
              <a:solidFill>
                <a:schemeClr val="lt1"/>
              </a:solidFill>
              <a:latin typeface="Courier"/>
              <a:ea typeface="Courier"/>
              <a:cs typeface="Courier"/>
              <a:sym typeface="Courier"/>
            </a:endParaRPr>
          </a:p>
          <a:p>
            <a:r>
              <a:rPr lang="en-US" sz="1600" b="1" dirty="0">
                <a:solidFill>
                  <a:schemeClr val="lt1"/>
                </a:solidFill>
                <a:latin typeface="Courier"/>
                <a:ea typeface="Courier"/>
                <a:cs typeface="Courier"/>
                <a:sym typeface="Courier"/>
              </a:rPr>
              <a:t>1010 1110 0001 0010 0000 0000 0000 0000 </a:t>
            </a:r>
            <a:endParaRPr sz="2133" b="1" dirty="0">
              <a:solidFill>
                <a:schemeClr val="lt1"/>
              </a:solidFill>
              <a:latin typeface="Courier"/>
              <a:ea typeface="Courier"/>
              <a:cs typeface="Courier"/>
              <a:sym typeface="Courier"/>
            </a:endParaRPr>
          </a:p>
          <a:p>
            <a:r>
              <a:rPr lang="en-US" sz="1600" b="1" dirty="0">
                <a:solidFill>
                  <a:schemeClr val="lt1"/>
                </a:solidFill>
                <a:latin typeface="Courier"/>
                <a:ea typeface="Courier"/>
                <a:cs typeface="Courier"/>
                <a:sym typeface="Courier"/>
              </a:rPr>
              <a:t>1010 1101 1110 0010 0000 0000 0000 0100 </a:t>
            </a:r>
            <a:endParaRPr sz="1800" dirty="0">
              <a:latin typeface="18 VAG Rounded Light   02390" pitchFamily="2" charset="0"/>
            </a:endParaRPr>
          </a:p>
        </p:txBody>
      </p:sp>
      <p:pic>
        <p:nvPicPr>
          <p:cNvPr id="329" name="Google Shape;329;p14"/>
          <p:cNvPicPr preferRelativeResize="0"/>
          <p:nvPr/>
        </p:nvPicPr>
        <p:blipFill rotWithShape="1">
          <a:blip r:embed="rId3">
            <a:alphaModFix/>
          </a:blip>
          <a:srcRect/>
          <a:stretch/>
        </p:blipFill>
        <p:spPr>
          <a:xfrm>
            <a:off x="8155178" y="5605585"/>
            <a:ext cx="2263717" cy="920031"/>
          </a:xfrm>
          <a:prstGeom prst="rect">
            <a:avLst/>
          </a:prstGeom>
          <a:noFill/>
          <a:ln>
            <a:noFill/>
          </a:ln>
        </p:spPr>
      </p:pic>
      <p:grpSp>
        <p:nvGrpSpPr>
          <p:cNvPr id="330" name="Google Shape;330;p14"/>
          <p:cNvGrpSpPr/>
          <p:nvPr/>
        </p:nvGrpSpPr>
        <p:grpSpPr>
          <a:xfrm>
            <a:off x="7925042" y="3937005"/>
            <a:ext cx="4091276" cy="1544301"/>
            <a:chOff x="3849" y="1895"/>
            <a:chExt cx="1828" cy="690"/>
          </a:xfrm>
        </p:grpSpPr>
        <p:sp>
          <p:nvSpPr>
            <p:cNvPr id="331" name="Google Shape;331;p14"/>
            <p:cNvSpPr/>
            <p:nvPr/>
          </p:nvSpPr>
          <p:spPr>
            <a:xfrm>
              <a:off x="3849" y="1895"/>
              <a:ext cx="1828" cy="610"/>
            </a:xfrm>
            <a:prstGeom prst="rect">
              <a:avLst/>
            </a:pr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2" name="Google Shape;332;p14"/>
            <p:cNvSpPr/>
            <p:nvPr/>
          </p:nvSpPr>
          <p:spPr>
            <a:xfrm>
              <a:off x="4186" y="2111"/>
              <a:ext cx="136" cy="152"/>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3" name="Google Shape;333;p14"/>
            <p:cNvSpPr/>
            <p:nvPr/>
          </p:nvSpPr>
          <p:spPr>
            <a:xfrm>
              <a:off x="4186" y="2111"/>
              <a:ext cx="136" cy="152"/>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4" name="Google Shape;334;p14"/>
            <p:cNvSpPr/>
            <p:nvPr/>
          </p:nvSpPr>
          <p:spPr>
            <a:xfrm>
              <a:off x="4192" y="2109"/>
              <a:ext cx="51"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IMEM</a:t>
              </a:r>
              <a:endParaRPr sz="2400" dirty="0">
                <a:solidFill>
                  <a:schemeClr val="dk2"/>
                </a:solidFill>
                <a:latin typeface="18 VAG Rounded Light   02390" pitchFamily="2" charset="0"/>
                <a:sym typeface="Arial"/>
              </a:endParaRPr>
            </a:p>
          </p:txBody>
        </p:sp>
        <p:sp>
          <p:nvSpPr>
            <p:cNvPr id="335" name="Google Shape;335;p14"/>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6" name="Google Shape;336;p14"/>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7" name="Google Shape;337;p14"/>
            <p:cNvSpPr/>
            <p:nvPr/>
          </p:nvSpPr>
          <p:spPr>
            <a:xfrm>
              <a:off x="5101" y="2145"/>
              <a:ext cx="17" cy="32"/>
            </a:xfrm>
            <a:custGeom>
              <a:avLst/>
              <a:gdLst/>
              <a:ahLst/>
              <a:cxnLst/>
              <a:rect l="l" t="t" r="r" b="b"/>
              <a:pathLst>
                <a:path w="17" h="32" extrusionOk="0">
                  <a:moveTo>
                    <a:pt x="0" y="0"/>
                  </a:moveTo>
                  <a:lnTo>
                    <a:pt x="17" y="16"/>
                  </a:lnTo>
                  <a:lnTo>
                    <a:pt x="0" y="32"/>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cxnSp>
          <p:nvCxnSpPr>
            <p:cNvPr id="338" name="Google Shape;338;p14"/>
            <p:cNvCxnSpPr/>
            <p:nvPr/>
          </p:nvCxnSpPr>
          <p:spPr>
            <a:xfrm>
              <a:off x="5101" y="2145"/>
              <a:ext cx="0" cy="31"/>
            </a:xfrm>
            <a:prstGeom prst="straightConnector1">
              <a:avLst/>
            </a:prstGeom>
            <a:noFill/>
            <a:ln w="11100" cap="flat" cmpd="sng">
              <a:solidFill>
                <a:srgbClr val="E4DDD2"/>
              </a:solidFill>
              <a:prstDash val="solid"/>
              <a:miter lim="800000"/>
              <a:headEnd type="none" w="med" len="med"/>
              <a:tailEnd type="none" w="med" len="med"/>
            </a:ln>
          </p:spPr>
        </p:cxnSp>
        <p:sp>
          <p:nvSpPr>
            <p:cNvPr id="339" name="Google Shape;339;p14"/>
            <p:cNvSpPr/>
            <p:nvPr/>
          </p:nvSpPr>
          <p:spPr>
            <a:xfrm>
              <a:off x="5104" y="2065"/>
              <a:ext cx="35"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ALU</a:t>
              </a:r>
              <a:endParaRPr sz="2400" dirty="0">
                <a:solidFill>
                  <a:schemeClr val="dk2"/>
                </a:solidFill>
                <a:latin typeface="18 VAG Rounded Light   02390" pitchFamily="2" charset="0"/>
                <a:sym typeface="Arial"/>
              </a:endParaRPr>
            </a:p>
          </p:txBody>
        </p:sp>
        <p:sp>
          <p:nvSpPr>
            <p:cNvPr id="340" name="Google Shape;340;p14"/>
            <p:cNvSpPr/>
            <p:nvPr/>
          </p:nvSpPr>
          <p:spPr>
            <a:xfrm>
              <a:off x="4491" y="2331"/>
              <a:ext cx="119" cy="170"/>
            </a:xfrm>
            <a:custGeom>
              <a:avLst/>
              <a:gdLst/>
              <a:ahLst/>
              <a:cxnLst/>
              <a:rect l="l" t="t" r="r" b="b"/>
              <a:pathLst>
                <a:path w="119" h="170" extrusionOk="0">
                  <a:moveTo>
                    <a:pt x="0" y="0"/>
                  </a:moveTo>
                  <a:lnTo>
                    <a:pt x="119" y="36"/>
                  </a:lnTo>
                  <a:lnTo>
                    <a:pt x="119" y="133"/>
                  </a:lnTo>
                  <a:lnTo>
                    <a:pt x="0" y="170"/>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1" name="Google Shape;341;p14"/>
            <p:cNvSpPr/>
            <p:nvPr/>
          </p:nvSpPr>
          <p:spPr>
            <a:xfrm>
              <a:off x="4495" y="2366"/>
              <a:ext cx="39"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err="1">
                  <a:solidFill>
                    <a:schemeClr val="dk2"/>
                  </a:solidFill>
                  <a:latin typeface="Calibri"/>
                  <a:ea typeface="Calibri"/>
                  <a:cs typeface="Calibri"/>
                  <a:sym typeface="Calibri"/>
                </a:rPr>
                <a:t>Imm</a:t>
              </a:r>
              <a:endParaRPr sz="2400" dirty="0">
                <a:solidFill>
                  <a:schemeClr val="dk2"/>
                </a:solidFill>
                <a:latin typeface="18 VAG Rounded Light   02390" pitchFamily="2" charset="0"/>
                <a:sym typeface="Arial"/>
              </a:endParaRPr>
            </a:p>
          </p:txBody>
        </p:sp>
        <p:sp>
          <p:nvSpPr>
            <p:cNvPr id="342" name="Google Shape;342;p14"/>
            <p:cNvSpPr/>
            <p:nvPr/>
          </p:nvSpPr>
          <p:spPr>
            <a:xfrm>
              <a:off x="4578" y="2366"/>
              <a:ext cx="12" cy="55"/>
            </a:xfrm>
            <a:prstGeom prst="rect">
              <a:avLst/>
            </a:prstGeom>
            <a:noFill/>
            <a:ln>
              <a:noFill/>
            </a:ln>
          </p:spPr>
          <p:txBody>
            <a:bodyPr spcFirstLastPara="1" wrap="square" lIns="0" tIns="0" rIns="0" bIns="0" anchor="t" anchorCtr="0">
              <a:spAutoFit/>
            </a:bodyPr>
            <a:lstStyle/>
            <a:p>
              <a:pPr>
                <a:buClr>
                  <a:srgbClr val="E4DDD2"/>
                </a:buClr>
                <a:buSzPts val="600"/>
              </a:pPr>
              <a:r>
                <a:rPr lang="en-US" sz="800" dirty="0">
                  <a:solidFill>
                    <a:srgbClr val="E4DDD2"/>
                  </a:solidFill>
                  <a:latin typeface="Calibri"/>
                  <a:ea typeface="Calibri"/>
                  <a:cs typeface="Calibri"/>
                  <a:sym typeface="Calibri"/>
                </a:rPr>
                <a:t>.</a:t>
              </a:r>
              <a:endParaRPr sz="2400" dirty="0">
                <a:solidFill>
                  <a:srgbClr val="E4DDD2"/>
                </a:solidFill>
                <a:latin typeface="18 VAG Rounded Light   02390" pitchFamily="2" charset="0"/>
                <a:sym typeface="Arial"/>
              </a:endParaRPr>
            </a:p>
          </p:txBody>
        </p:sp>
        <p:sp>
          <p:nvSpPr>
            <p:cNvPr id="343" name="Google Shape;343;p14"/>
            <p:cNvSpPr/>
            <p:nvPr/>
          </p:nvSpPr>
          <p:spPr>
            <a:xfrm>
              <a:off x="4495" y="2420"/>
              <a:ext cx="35"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Gen</a:t>
              </a:r>
              <a:endParaRPr sz="2400" dirty="0">
                <a:solidFill>
                  <a:schemeClr val="dk2"/>
                </a:solidFill>
                <a:latin typeface="18 VAG Rounded Light   02390" pitchFamily="2" charset="0"/>
                <a:sym typeface="Arial"/>
              </a:endParaRPr>
            </a:p>
          </p:txBody>
        </p:sp>
        <p:sp>
          <p:nvSpPr>
            <p:cNvPr id="344" name="Google Shape;344;p14"/>
            <p:cNvSpPr/>
            <p:nvPr/>
          </p:nvSpPr>
          <p:spPr>
            <a:xfrm>
              <a:off x="4203" y="1975"/>
              <a:ext cx="51" cy="102"/>
            </a:xfrm>
            <a:custGeom>
              <a:avLst/>
              <a:gdLst/>
              <a:ahLst/>
              <a:cxnLst/>
              <a:rect l="l" t="t" r="r" b="b"/>
              <a:pathLst>
                <a:path w="51" h="102" extrusionOk="0">
                  <a:moveTo>
                    <a:pt x="0" y="0"/>
                  </a:moveTo>
                  <a:lnTo>
                    <a:pt x="51" y="16"/>
                  </a:lnTo>
                  <a:lnTo>
                    <a:pt x="51" y="86"/>
                  </a:lnTo>
                  <a:lnTo>
                    <a:pt x="0" y="10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5" name="Google Shape;345;p14"/>
            <p:cNvSpPr/>
            <p:nvPr/>
          </p:nvSpPr>
          <p:spPr>
            <a:xfrm>
              <a:off x="4207" y="1992"/>
              <a:ext cx="47" cy="55"/>
            </a:xfrm>
            <a:prstGeom prst="rect">
              <a:avLst/>
            </a:prstGeom>
            <a:noFill/>
            <a:ln>
              <a:noFill/>
            </a:ln>
          </p:spPr>
          <p:txBody>
            <a:bodyPr spcFirstLastPara="1" wrap="square" lIns="0" tIns="0" rIns="0" bIns="0" anchor="t" anchorCtr="0">
              <a:spAutoFit/>
            </a:bodyPr>
            <a:lstStyle/>
            <a:p>
              <a:pPr>
                <a:buClr>
                  <a:srgbClr val="E4DDD2"/>
                </a:buClr>
                <a:buSzPts val="600"/>
              </a:pPr>
              <a:r>
                <a:rPr lang="en-US" sz="800" dirty="0">
                  <a:solidFill>
                    <a:srgbClr val="E4DDD2"/>
                  </a:solidFill>
                  <a:latin typeface="Calibri"/>
                  <a:ea typeface="Calibri"/>
                  <a:cs typeface="Calibri"/>
                  <a:sym typeface="Calibri"/>
                </a:rPr>
                <a:t>+4</a:t>
              </a:r>
              <a:endParaRPr sz="2400" dirty="0">
                <a:solidFill>
                  <a:srgbClr val="E4DDD2"/>
                </a:solidFill>
                <a:latin typeface="18 VAG Rounded Light   02390" pitchFamily="2" charset="0"/>
                <a:sym typeface="Arial"/>
              </a:endParaRPr>
            </a:p>
          </p:txBody>
        </p:sp>
        <p:sp>
          <p:nvSpPr>
            <p:cNvPr id="346" name="Google Shape;346;p14"/>
            <p:cNvSpPr/>
            <p:nvPr/>
          </p:nvSpPr>
          <p:spPr>
            <a:xfrm>
              <a:off x="5270" y="2077"/>
              <a:ext cx="221" cy="186"/>
            </a:xfrm>
            <a:prstGeom prst="rect">
              <a:avLst/>
            </a:prstGeom>
            <a:solidFill>
              <a:srgbClr val="C5DBC3"/>
            </a:solid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7" name="Google Shape;347;p14"/>
            <p:cNvSpPr/>
            <p:nvPr/>
          </p:nvSpPr>
          <p:spPr>
            <a:xfrm>
              <a:off x="5270" y="2077"/>
              <a:ext cx="221" cy="186"/>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8" name="Google Shape;348;p14"/>
            <p:cNvSpPr/>
            <p:nvPr/>
          </p:nvSpPr>
          <p:spPr>
            <a:xfrm>
              <a:off x="5317" y="2076"/>
              <a:ext cx="59" cy="220"/>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DMEM</a:t>
              </a:r>
              <a:endParaRPr sz="2400" dirty="0">
                <a:solidFill>
                  <a:schemeClr val="dk2"/>
                </a:solidFill>
                <a:latin typeface="18 VAG Rounded Light   02390" pitchFamily="2" charset="0"/>
                <a:sym typeface="Arial"/>
              </a:endParaRPr>
            </a:p>
          </p:txBody>
        </p:sp>
        <p:sp>
          <p:nvSpPr>
            <p:cNvPr id="349" name="Google Shape;349;p14"/>
            <p:cNvSpPr/>
            <p:nvPr/>
          </p:nvSpPr>
          <p:spPr>
            <a:xfrm>
              <a:off x="5423" y="2229"/>
              <a:ext cx="34" cy="34"/>
            </a:xfrm>
            <a:custGeom>
              <a:avLst/>
              <a:gdLst/>
              <a:ahLst/>
              <a:cxnLst/>
              <a:rect l="l" t="t" r="r" b="b"/>
              <a:pathLst>
                <a:path w="34" h="34" extrusionOk="0">
                  <a:moveTo>
                    <a:pt x="0" y="34"/>
                  </a:moveTo>
                  <a:lnTo>
                    <a:pt x="17" y="0"/>
                  </a:lnTo>
                  <a:lnTo>
                    <a:pt x="34"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0" name="Google Shape;350;p14"/>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1" name="Google Shape;351;p14"/>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52" name="Google Shape;352;p14"/>
            <p:cNvSpPr/>
            <p:nvPr/>
          </p:nvSpPr>
          <p:spPr>
            <a:xfrm>
              <a:off x="4783" y="2155"/>
              <a:ext cx="43"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Branch </a:t>
              </a:r>
              <a:endParaRPr sz="2400" dirty="0">
                <a:solidFill>
                  <a:schemeClr val="dk2"/>
                </a:solidFill>
                <a:latin typeface="18 VAG Rounded Light   02390" pitchFamily="2" charset="0"/>
                <a:sym typeface="Arial"/>
              </a:endParaRPr>
            </a:p>
          </p:txBody>
        </p:sp>
        <p:sp>
          <p:nvSpPr>
            <p:cNvPr id="353" name="Google Shape;353;p14"/>
            <p:cNvSpPr/>
            <p:nvPr/>
          </p:nvSpPr>
          <p:spPr>
            <a:xfrm>
              <a:off x="4783" y="2197"/>
              <a:ext cx="37"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Comp</a:t>
              </a:r>
              <a:r>
                <a:rPr lang="en-US" sz="533" dirty="0">
                  <a:solidFill>
                    <a:srgbClr val="E4DDD2"/>
                  </a:solidFill>
                  <a:latin typeface="Calibri"/>
                  <a:ea typeface="Calibri"/>
                  <a:cs typeface="Calibri"/>
                  <a:sym typeface="Calibri"/>
                </a:rPr>
                <a:t>.</a:t>
              </a:r>
              <a:endParaRPr sz="2400" dirty="0">
                <a:solidFill>
                  <a:srgbClr val="E4DDD2"/>
                </a:solidFill>
                <a:latin typeface="18 VAG Rounded Light   02390" pitchFamily="2" charset="0"/>
                <a:sym typeface="Arial"/>
              </a:endParaRPr>
            </a:p>
          </p:txBody>
        </p:sp>
        <p:sp>
          <p:nvSpPr>
            <p:cNvPr id="354" name="Google Shape;354;p14"/>
            <p:cNvSpPr/>
            <p:nvPr/>
          </p:nvSpPr>
          <p:spPr>
            <a:xfrm>
              <a:off x="4525" y="1992"/>
              <a:ext cx="186" cy="322"/>
            </a:xfrm>
            <a:prstGeom prst="rect">
              <a:avLst/>
            </a:prstGeom>
            <a:solidFill>
              <a:srgbClr val="C5DBC3"/>
            </a:solid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5" name="Google Shape;355;p14"/>
            <p:cNvSpPr/>
            <p:nvPr/>
          </p:nvSpPr>
          <p:spPr>
            <a:xfrm>
              <a:off x="4525" y="1992"/>
              <a:ext cx="186" cy="322"/>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6" name="Google Shape;356;p14"/>
            <p:cNvSpPr/>
            <p:nvPr/>
          </p:nvSpPr>
          <p:spPr>
            <a:xfrm>
              <a:off x="4565" y="1992"/>
              <a:ext cx="32"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Reg</a:t>
              </a:r>
              <a:endParaRPr sz="2400" dirty="0">
                <a:solidFill>
                  <a:schemeClr val="dk2"/>
                </a:solidFill>
                <a:latin typeface="18 VAG Rounded Light   02390" pitchFamily="2" charset="0"/>
                <a:sym typeface="Arial"/>
              </a:endParaRPr>
            </a:p>
          </p:txBody>
        </p:sp>
        <p:sp>
          <p:nvSpPr>
            <p:cNvPr id="357" name="Google Shape;357;p14"/>
            <p:cNvSpPr/>
            <p:nvPr/>
          </p:nvSpPr>
          <p:spPr>
            <a:xfrm>
              <a:off x="4640" y="1992"/>
              <a:ext cx="13" cy="110"/>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a:t>
              </a:r>
              <a:endParaRPr sz="2400" dirty="0">
                <a:solidFill>
                  <a:schemeClr val="dk2"/>
                </a:solidFill>
                <a:latin typeface="18 VAG Rounded Light   02390" pitchFamily="2" charset="0"/>
                <a:sym typeface="Arial"/>
              </a:endParaRPr>
            </a:p>
          </p:txBody>
        </p:sp>
        <p:sp>
          <p:nvSpPr>
            <p:cNvPr id="358" name="Google Shape;358;p14"/>
            <p:cNvSpPr/>
            <p:nvPr/>
          </p:nvSpPr>
          <p:spPr>
            <a:xfrm>
              <a:off x="4661" y="2280"/>
              <a:ext cx="33" cy="34"/>
            </a:xfrm>
            <a:custGeom>
              <a:avLst/>
              <a:gdLst/>
              <a:ahLst/>
              <a:cxnLst/>
              <a:rect l="l" t="t" r="r" b="b"/>
              <a:pathLst>
                <a:path w="33" h="34" extrusionOk="0">
                  <a:moveTo>
                    <a:pt x="0" y="34"/>
                  </a:moveTo>
                  <a:lnTo>
                    <a:pt x="17" y="0"/>
                  </a:lnTo>
                  <a:lnTo>
                    <a:pt x="33"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9" name="Google Shape;359;p14"/>
            <p:cNvSpPr/>
            <p:nvPr/>
          </p:nvSpPr>
          <p:spPr>
            <a:xfrm>
              <a:off x="4525" y="2171"/>
              <a:ext cx="81"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AddrA</a:t>
              </a:r>
              <a:endParaRPr sz="2400" dirty="0">
                <a:solidFill>
                  <a:srgbClr val="E4DDD2"/>
                </a:solidFill>
                <a:latin typeface="18 VAG Rounded Light   02390" pitchFamily="2" charset="0"/>
                <a:sym typeface="Arial"/>
              </a:endParaRPr>
            </a:p>
          </p:txBody>
        </p:sp>
        <p:sp>
          <p:nvSpPr>
            <p:cNvPr id="360" name="Google Shape;360;p14"/>
            <p:cNvSpPr/>
            <p:nvPr/>
          </p:nvSpPr>
          <p:spPr>
            <a:xfrm>
              <a:off x="4525" y="2222"/>
              <a:ext cx="36"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AddrB</a:t>
              </a:r>
              <a:endParaRPr sz="2400" dirty="0">
                <a:solidFill>
                  <a:schemeClr val="dk2"/>
                </a:solidFill>
                <a:latin typeface="18 VAG Rounded Light   02390" pitchFamily="2" charset="0"/>
                <a:sym typeface="Arial"/>
              </a:endParaRPr>
            </a:p>
          </p:txBody>
        </p:sp>
        <p:sp>
          <p:nvSpPr>
            <p:cNvPr id="361" name="Google Shape;361;p14"/>
            <p:cNvSpPr/>
            <p:nvPr/>
          </p:nvSpPr>
          <p:spPr>
            <a:xfrm>
              <a:off x="4627" y="2171"/>
              <a:ext cx="35"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DataA</a:t>
              </a:r>
              <a:endParaRPr sz="2400" dirty="0">
                <a:solidFill>
                  <a:schemeClr val="dk2"/>
                </a:solidFill>
                <a:latin typeface="18 VAG Rounded Light   02390" pitchFamily="2" charset="0"/>
                <a:sym typeface="Arial"/>
              </a:endParaRPr>
            </a:p>
          </p:txBody>
        </p:sp>
        <p:sp>
          <p:nvSpPr>
            <p:cNvPr id="362" name="Google Shape;362;p14"/>
            <p:cNvSpPr/>
            <p:nvPr/>
          </p:nvSpPr>
          <p:spPr>
            <a:xfrm>
              <a:off x="4525" y="2119"/>
              <a:ext cx="37"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AddrD</a:t>
              </a:r>
              <a:endParaRPr sz="2400" dirty="0">
                <a:solidFill>
                  <a:schemeClr val="dk2"/>
                </a:solidFill>
                <a:latin typeface="18 VAG Rounded Light   02390" pitchFamily="2" charset="0"/>
                <a:sym typeface="Arial"/>
              </a:endParaRPr>
            </a:p>
          </p:txBody>
        </p:sp>
        <p:sp>
          <p:nvSpPr>
            <p:cNvPr id="363" name="Google Shape;363;p14"/>
            <p:cNvSpPr/>
            <p:nvPr/>
          </p:nvSpPr>
          <p:spPr>
            <a:xfrm>
              <a:off x="4627" y="2222"/>
              <a:ext cx="34"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DataB</a:t>
              </a:r>
              <a:endParaRPr sz="2400" dirty="0">
                <a:solidFill>
                  <a:schemeClr val="dk2"/>
                </a:solidFill>
                <a:latin typeface="18 VAG Rounded Light   02390" pitchFamily="2" charset="0"/>
                <a:sym typeface="Arial"/>
              </a:endParaRPr>
            </a:p>
          </p:txBody>
        </p:sp>
        <p:sp>
          <p:nvSpPr>
            <p:cNvPr id="364" name="Google Shape;364;p14"/>
            <p:cNvSpPr/>
            <p:nvPr/>
          </p:nvSpPr>
          <p:spPr>
            <a:xfrm>
              <a:off x="4525" y="2051"/>
              <a:ext cx="36"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DataD</a:t>
              </a:r>
              <a:endParaRPr sz="2400" dirty="0">
                <a:solidFill>
                  <a:schemeClr val="dk2"/>
                </a:solidFill>
                <a:latin typeface="18 VAG Rounded Light   02390" pitchFamily="2" charset="0"/>
                <a:sym typeface="Arial"/>
              </a:endParaRPr>
            </a:p>
          </p:txBody>
        </p:sp>
        <p:sp>
          <p:nvSpPr>
            <p:cNvPr id="365" name="Google Shape;365;p14"/>
            <p:cNvSpPr/>
            <p:nvPr/>
          </p:nvSpPr>
          <p:spPr>
            <a:xfrm>
              <a:off x="5270" y="2128"/>
              <a:ext cx="28"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Addr</a:t>
              </a:r>
              <a:endParaRPr sz="2400" dirty="0">
                <a:solidFill>
                  <a:schemeClr val="dk2"/>
                </a:solidFill>
                <a:latin typeface="18 VAG Rounded Light   02390" pitchFamily="2" charset="0"/>
                <a:sym typeface="Arial"/>
              </a:endParaRPr>
            </a:p>
          </p:txBody>
        </p:sp>
        <p:sp>
          <p:nvSpPr>
            <p:cNvPr id="366" name="Google Shape;366;p14"/>
            <p:cNvSpPr/>
            <p:nvPr/>
          </p:nvSpPr>
          <p:spPr>
            <a:xfrm>
              <a:off x="5275" y="2188"/>
              <a:ext cx="39"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DataW</a:t>
              </a:r>
              <a:endParaRPr sz="2400" dirty="0">
                <a:solidFill>
                  <a:schemeClr val="dk2"/>
                </a:solidFill>
                <a:latin typeface="18 VAG Rounded Light   02390" pitchFamily="2" charset="0"/>
                <a:sym typeface="Arial"/>
              </a:endParaRPr>
            </a:p>
          </p:txBody>
        </p:sp>
        <p:sp>
          <p:nvSpPr>
            <p:cNvPr id="367" name="Google Shape;367;p14"/>
            <p:cNvSpPr/>
            <p:nvPr/>
          </p:nvSpPr>
          <p:spPr>
            <a:xfrm>
              <a:off x="5389" y="2145"/>
              <a:ext cx="34"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DataR</a:t>
              </a:r>
              <a:endParaRPr sz="2400" dirty="0">
                <a:solidFill>
                  <a:schemeClr val="dk2"/>
                </a:solidFill>
                <a:latin typeface="18 VAG Rounded Light   02390" pitchFamily="2" charset="0"/>
                <a:sym typeface="Arial"/>
              </a:endParaRPr>
            </a:p>
          </p:txBody>
        </p:sp>
        <p:sp>
          <p:nvSpPr>
            <p:cNvPr id="368" name="Google Shape;368;p14"/>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69" name="Google Shape;369;p14"/>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70" name="Google Shape;370;p14"/>
            <p:cNvSpPr/>
            <p:nvPr/>
          </p:nvSpPr>
          <p:spPr>
            <a:xfrm>
              <a:off x="5037" y="2036"/>
              <a:ext cx="7" cy="37"/>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1</a:t>
              </a:r>
              <a:endParaRPr sz="2400" dirty="0">
                <a:solidFill>
                  <a:schemeClr val="dk2"/>
                </a:solidFill>
                <a:latin typeface="18 VAG Rounded Light   02390" pitchFamily="2" charset="0"/>
                <a:sym typeface="Arial"/>
              </a:endParaRPr>
            </a:p>
          </p:txBody>
        </p:sp>
        <p:sp>
          <p:nvSpPr>
            <p:cNvPr id="371" name="Google Shape;371;p14"/>
            <p:cNvSpPr/>
            <p:nvPr/>
          </p:nvSpPr>
          <p:spPr>
            <a:xfrm>
              <a:off x="5037" y="2091"/>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sp>
          <p:nvSpPr>
            <p:cNvPr id="372" name="Google Shape;372;p14"/>
            <p:cNvSpPr/>
            <p:nvPr/>
          </p:nvSpPr>
          <p:spPr>
            <a:xfrm>
              <a:off x="5491" y="2153"/>
              <a:ext cx="81" cy="30"/>
            </a:xfrm>
            <a:custGeom>
              <a:avLst/>
              <a:gdLst/>
              <a:ahLst/>
              <a:cxnLst/>
              <a:rect l="l" t="t" r="r" b="b"/>
              <a:pathLst>
                <a:path w="967" h="352" extrusionOk="0">
                  <a:moveTo>
                    <a:pt x="3" y="242"/>
                  </a:moveTo>
                  <a:lnTo>
                    <a:pt x="893" y="205"/>
                  </a:lnTo>
                  <a:lnTo>
                    <a:pt x="890" y="129"/>
                  </a:lnTo>
                  <a:lnTo>
                    <a:pt x="0" y="166"/>
                  </a:lnTo>
                  <a:lnTo>
                    <a:pt x="3" y="242"/>
                  </a:lnTo>
                  <a:close/>
                  <a:moveTo>
                    <a:pt x="689" y="341"/>
                  </a:moveTo>
                  <a:lnTo>
                    <a:pt x="967" y="163"/>
                  </a:lnTo>
                  <a:lnTo>
                    <a:pt x="676" y="10"/>
                  </a:lnTo>
                  <a:cubicBezTo>
                    <a:pt x="657" y="0"/>
                    <a:pt x="634" y="7"/>
                    <a:pt x="624" y="25"/>
                  </a:cubicBezTo>
                  <a:cubicBezTo>
                    <a:pt x="615" y="44"/>
                    <a:pt x="622" y="67"/>
                    <a:pt x="640" y="77"/>
                  </a:cubicBezTo>
                  <a:lnTo>
                    <a:pt x="873" y="200"/>
                  </a:lnTo>
                  <a:lnTo>
                    <a:pt x="871" y="135"/>
                  </a:lnTo>
                  <a:lnTo>
                    <a:pt x="648" y="277"/>
                  </a:lnTo>
                  <a:cubicBezTo>
                    <a:pt x="631" y="288"/>
                    <a:pt x="626" y="312"/>
                    <a:pt x="637" y="329"/>
                  </a:cubicBezTo>
                  <a:cubicBezTo>
                    <a:pt x="648" y="347"/>
                    <a:pt x="672" y="352"/>
                    <a:pt x="689" y="34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3" name="Google Shape;373;p14"/>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74" name="Google Shape;374;p14"/>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5" name="Google Shape;375;p14"/>
            <p:cNvSpPr/>
            <p:nvPr/>
          </p:nvSpPr>
          <p:spPr>
            <a:xfrm>
              <a:off x="5581" y="2154"/>
              <a:ext cx="17" cy="41"/>
            </a:xfrm>
            <a:prstGeom prst="rect">
              <a:avLst/>
            </a:prstGeom>
            <a:no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6" name="Google Shape;376;p14"/>
            <p:cNvSpPr/>
            <p:nvPr/>
          </p:nvSpPr>
          <p:spPr>
            <a:xfrm>
              <a:off x="5581" y="2154"/>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sp>
          <p:nvSpPr>
            <p:cNvPr id="377" name="Google Shape;377;p14"/>
            <p:cNvSpPr/>
            <p:nvPr/>
          </p:nvSpPr>
          <p:spPr>
            <a:xfrm>
              <a:off x="5581" y="2106"/>
              <a:ext cx="17" cy="41"/>
            </a:xfrm>
            <a:prstGeom prst="rect">
              <a:avLst/>
            </a:prstGeom>
            <a:no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8" name="Google Shape;378;p14"/>
            <p:cNvSpPr/>
            <p:nvPr/>
          </p:nvSpPr>
          <p:spPr>
            <a:xfrm>
              <a:off x="5581" y="2106"/>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a:t>
              </a:r>
              <a:endParaRPr sz="2400" dirty="0">
                <a:solidFill>
                  <a:srgbClr val="E4DDD2"/>
                </a:solidFill>
                <a:latin typeface="18 VAG Rounded Light   02390" pitchFamily="2" charset="0"/>
                <a:sym typeface="Arial"/>
              </a:endParaRPr>
            </a:p>
          </p:txBody>
        </p:sp>
        <p:sp>
          <p:nvSpPr>
            <p:cNvPr id="379" name="Google Shape;379;p14"/>
            <p:cNvSpPr/>
            <p:nvPr/>
          </p:nvSpPr>
          <p:spPr>
            <a:xfrm>
              <a:off x="5581" y="2058"/>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2</a:t>
              </a:r>
              <a:endParaRPr sz="2400" dirty="0">
                <a:solidFill>
                  <a:srgbClr val="E4DDD2"/>
                </a:solidFill>
                <a:latin typeface="18 VAG Rounded Light   02390" pitchFamily="2" charset="0"/>
                <a:sym typeface="Arial"/>
              </a:endParaRPr>
            </a:p>
          </p:txBody>
        </p:sp>
        <p:sp>
          <p:nvSpPr>
            <p:cNvPr id="380" name="Google Shape;380;p14"/>
            <p:cNvSpPr/>
            <p:nvPr/>
          </p:nvSpPr>
          <p:spPr>
            <a:xfrm>
              <a:off x="5186" y="2135"/>
              <a:ext cx="84" cy="30"/>
            </a:xfrm>
            <a:custGeom>
              <a:avLst/>
              <a:gdLst/>
              <a:ahLst/>
              <a:cxnLst/>
              <a:rect l="l" t="t" r="r" b="b"/>
              <a:pathLst>
                <a:path w="1003" h="352" extrusionOk="0">
                  <a:moveTo>
                    <a:pt x="5" y="254"/>
                  </a:moveTo>
                  <a:lnTo>
                    <a:pt x="930" y="201"/>
                  </a:lnTo>
                  <a:lnTo>
                    <a:pt x="925" y="125"/>
                  </a:lnTo>
                  <a:lnTo>
                    <a:pt x="0" y="178"/>
                  </a:lnTo>
                  <a:lnTo>
                    <a:pt x="5" y="254"/>
                  </a:lnTo>
                  <a:close/>
                  <a:moveTo>
                    <a:pt x="728" y="340"/>
                  </a:moveTo>
                  <a:lnTo>
                    <a:pt x="1003" y="158"/>
                  </a:lnTo>
                  <a:lnTo>
                    <a:pt x="709" y="9"/>
                  </a:lnTo>
                  <a:lnTo>
                    <a:pt x="709" y="9"/>
                  </a:lnTo>
                  <a:cubicBezTo>
                    <a:pt x="691" y="0"/>
                    <a:pt x="668" y="7"/>
                    <a:pt x="658" y="26"/>
                  </a:cubicBezTo>
                  <a:cubicBezTo>
                    <a:pt x="649" y="45"/>
                    <a:pt x="656" y="68"/>
                    <a:pt x="675" y="77"/>
                  </a:cubicBezTo>
                  <a:lnTo>
                    <a:pt x="910" y="197"/>
                  </a:lnTo>
                  <a:lnTo>
                    <a:pt x="906" y="131"/>
                  </a:lnTo>
                  <a:lnTo>
                    <a:pt x="686" y="277"/>
                  </a:lnTo>
                  <a:cubicBezTo>
                    <a:pt x="669" y="289"/>
                    <a:pt x="664" y="312"/>
                    <a:pt x="676" y="330"/>
                  </a:cubicBezTo>
                  <a:cubicBezTo>
                    <a:pt x="687" y="347"/>
                    <a:pt x="711" y="352"/>
                    <a:pt x="728" y="340"/>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cxnSp>
          <p:nvCxnSpPr>
            <p:cNvPr id="381" name="Google Shape;381;p14"/>
            <p:cNvCxnSpPr/>
            <p:nvPr/>
          </p:nvCxnSpPr>
          <p:spPr>
            <a:xfrm rot="10800000">
              <a:off x="5220" y="1946"/>
              <a:ext cx="0" cy="206"/>
            </a:xfrm>
            <a:prstGeom prst="straightConnector1">
              <a:avLst/>
            </a:prstGeom>
            <a:noFill/>
            <a:ln w="11100" cap="flat" cmpd="sng">
              <a:solidFill>
                <a:srgbClr val="E4DDD2"/>
              </a:solidFill>
              <a:prstDash val="solid"/>
              <a:miter lim="800000"/>
              <a:headEnd type="none" w="med" len="med"/>
              <a:tailEnd type="none" w="med" len="med"/>
            </a:ln>
          </p:spPr>
        </p:cxnSp>
        <p:sp>
          <p:nvSpPr>
            <p:cNvPr id="382" name="Google Shape;382;p14"/>
            <p:cNvSpPr/>
            <p:nvPr/>
          </p:nvSpPr>
          <p:spPr>
            <a:xfrm>
              <a:off x="3915" y="1943"/>
              <a:ext cx="1660" cy="200"/>
            </a:xfrm>
            <a:custGeom>
              <a:avLst/>
              <a:gdLst/>
              <a:ahLst/>
              <a:cxnLst/>
              <a:rect l="l" t="t" r="r" b="b"/>
              <a:pathLst>
                <a:path w="19601" h="2360" extrusionOk="0">
                  <a:moveTo>
                    <a:pt x="0" y="0"/>
                  </a:moveTo>
                  <a:lnTo>
                    <a:pt x="18990" y="0"/>
                  </a:lnTo>
                  <a:lnTo>
                    <a:pt x="18990" y="2184"/>
                  </a:lnTo>
                  <a:lnTo>
                    <a:pt x="18952" y="2146"/>
                  </a:lnTo>
                  <a:lnTo>
                    <a:pt x="19525" y="2146"/>
                  </a:lnTo>
                  <a:lnTo>
                    <a:pt x="19525" y="2222"/>
                  </a:lnTo>
                  <a:lnTo>
                    <a:pt x="18914" y="2222"/>
                  </a:lnTo>
                  <a:lnTo>
                    <a:pt x="18914" y="38"/>
                  </a:lnTo>
                  <a:lnTo>
                    <a:pt x="18952" y="76"/>
                  </a:lnTo>
                  <a:lnTo>
                    <a:pt x="0" y="76"/>
                  </a:lnTo>
                  <a:lnTo>
                    <a:pt x="0" y="0"/>
                  </a:lnTo>
                  <a:close/>
                  <a:moveTo>
                    <a:pt x="19316" y="2018"/>
                  </a:moveTo>
                  <a:lnTo>
                    <a:pt x="19601" y="2184"/>
                  </a:lnTo>
                  <a:lnTo>
                    <a:pt x="19316" y="2349"/>
                  </a:lnTo>
                  <a:cubicBezTo>
                    <a:pt x="19298" y="2360"/>
                    <a:pt x="19275" y="2354"/>
                    <a:pt x="19264" y="2336"/>
                  </a:cubicBezTo>
                  <a:cubicBezTo>
                    <a:pt x="19254" y="2318"/>
                    <a:pt x="19260" y="2294"/>
                    <a:pt x="19278" y="2284"/>
                  </a:cubicBezTo>
                  <a:lnTo>
                    <a:pt x="19506" y="2151"/>
                  </a:lnTo>
                  <a:lnTo>
                    <a:pt x="19506" y="2216"/>
                  </a:lnTo>
                  <a:lnTo>
                    <a:pt x="19278" y="2083"/>
                  </a:lnTo>
                  <a:cubicBezTo>
                    <a:pt x="19260" y="2073"/>
                    <a:pt x="19254" y="2050"/>
                    <a:pt x="19264" y="2031"/>
                  </a:cubicBezTo>
                  <a:cubicBezTo>
                    <a:pt x="19275" y="2013"/>
                    <a:pt x="19298" y="2007"/>
                    <a:pt x="19316" y="2018"/>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3" name="Google Shape;383;p14"/>
            <p:cNvSpPr/>
            <p:nvPr/>
          </p:nvSpPr>
          <p:spPr>
            <a:xfrm>
              <a:off x="3912" y="1945"/>
              <a:ext cx="54" cy="163"/>
            </a:xfrm>
            <a:custGeom>
              <a:avLst/>
              <a:gdLst/>
              <a:ahLst/>
              <a:cxnLst/>
              <a:rect l="l" t="t" r="r" b="b"/>
              <a:pathLst>
                <a:path w="2553" h="7665" extrusionOk="0">
                  <a:moveTo>
                    <a:pt x="0" y="0"/>
                  </a:moveTo>
                  <a:lnTo>
                    <a:pt x="0" y="6835"/>
                  </a:lnTo>
                  <a:lnTo>
                    <a:pt x="2270" y="6835"/>
                  </a:lnTo>
                  <a:lnTo>
                    <a:pt x="2270" y="6531"/>
                  </a:lnTo>
                  <a:lnTo>
                    <a:pt x="152" y="6531"/>
                  </a:lnTo>
                  <a:lnTo>
                    <a:pt x="304" y="6683"/>
                  </a:lnTo>
                  <a:lnTo>
                    <a:pt x="304" y="0"/>
                  </a:lnTo>
                  <a:lnTo>
                    <a:pt x="0" y="0"/>
                  </a:lnTo>
                  <a:close/>
                  <a:moveTo>
                    <a:pt x="1710" y="7591"/>
                  </a:moveTo>
                  <a:lnTo>
                    <a:pt x="2553" y="6581"/>
                  </a:lnTo>
                  <a:lnTo>
                    <a:pt x="1258" y="6344"/>
                  </a:lnTo>
                  <a:cubicBezTo>
                    <a:pt x="1176" y="6329"/>
                    <a:pt x="1096" y="6384"/>
                    <a:pt x="1081" y="6466"/>
                  </a:cubicBezTo>
                  <a:cubicBezTo>
                    <a:pt x="1066" y="6549"/>
                    <a:pt x="1121" y="6628"/>
                    <a:pt x="1204" y="6643"/>
                  </a:cubicBezTo>
                  <a:lnTo>
                    <a:pt x="2242" y="6833"/>
                  </a:lnTo>
                  <a:lnTo>
                    <a:pt x="2153" y="6586"/>
                  </a:lnTo>
                  <a:lnTo>
                    <a:pt x="1477" y="7397"/>
                  </a:lnTo>
                  <a:cubicBezTo>
                    <a:pt x="1423" y="7461"/>
                    <a:pt x="1431" y="7557"/>
                    <a:pt x="1496" y="7611"/>
                  </a:cubicBezTo>
                  <a:cubicBezTo>
                    <a:pt x="1560" y="7665"/>
                    <a:pt x="1656" y="7656"/>
                    <a:pt x="1710" y="759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4" name="Google Shape;384;p14"/>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85" name="Google Shape;385;p14"/>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6" name="Google Shape;386;p14"/>
            <p:cNvSpPr/>
            <p:nvPr/>
          </p:nvSpPr>
          <p:spPr>
            <a:xfrm>
              <a:off x="3970" y="2068"/>
              <a:ext cx="7" cy="37"/>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1</a:t>
              </a:r>
              <a:endParaRPr sz="2400" dirty="0">
                <a:solidFill>
                  <a:schemeClr val="dk2"/>
                </a:solidFill>
                <a:latin typeface="18 VAG Rounded Light   02390" pitchFamily="2" charset="0"/>
                <a:sym typeface="Arial"/>
              </a:endParaRPr>
            </a:p>
          </p:txBody>
        </p:sp>
        <p:sp>
          <p:nvSpPr>
            <p:cNvPr id="387" name="Google Shape;387;p14"/>
            <p:cNvSpPr/>
            <p:nvPr/>
          </p:nvSpPr>
          <p:spPr>
            <a:xfrm>
              <a:off x="3970" y="2124"/>
              <a:ext cx="18" cy="41"/>
            </a:xfrm>
            <a:prstGeom prst="rect">
              <a:avLst/>
            </a:prstGeom>
            <a:no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8" name="Google Shape;388;p14"/>
            <p:cNvSpPr/>
            <p:nvPr/>
          </p:nvSpPr>
          <p:spPr>
            <a:xfrm>
              <a:off x="3970" y="2125"/>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cxnSp>
          <p:nvCxnSpPr>
            <p:cNvPr id="389" name="Google Shape;389;p14"/>
            <p:cNvCxnSpPr/>
            <p:nvPr/>
          </p:nvCxnSpPr>
          <p:spPr>
            <a:xfrm>
              <a:off x="4000" y="2119"/>
              <a:ext cx="34" cy="0"/>
            </a:xfrm>
            <a:prstGeom prst="straightConnector1">
              <a:avLst/>
            </a:prstGeom>
            <a:noFill/>
            <a:ln w="11100" cap="flat" cmpd="sng">
              <a:solidFill>
                <a:srgbClr val="E4DDD2"/>
              </a:solidFill>
              <a:prstDash val="solid"/>
              <a:miter lim="800000"/>
              <a:headEnd type="none" w="med" len="med"/>
              <a:tailEnd type="none" w="med" len="med"/>
            </a:ln>
          </p:spPr>
        </p:cxnSp>
        <p:sp>
          <p:nvSpPr>
            <p:cNvPr id="390" name="Google Shape;390;p14"/>
            <p:cNvSpPr/>
            <p:nvPr/>
          </p:nvSpPr>
          <p:spPr>
            <a:xfrm>
              <a:off x="4115" y="2116"/>
              <a:ext cx="71" cy="86"/>
            </a:xfrm>
            <a:custGeom>
              <a:avLst/>
              <a:gdLst/>
              <a:ahLst/>
              <a:cxnLst/>
              <a:rect l="l" t="t" r="r" b="b"/>
              <a:pathLst>
                <a:path w="3364" h="4058" extrusionOk="0">
                  <a:moveTo>
                    <a:pt x="0" y="0"/>
                  </a:moveTo>
                  <a:lnTo>
                    <a:pt x="1834" y="0"/>
                  </a:lnTo>
                  <a:lnTo>
                    <a:pt x="1834" y="3352"/>
                  </a:lnTo>
                  <a:lnTo>
                    <a:pt x="1682" y="3200"/>
                  </a:lnTo>
                  <a:lnTo>
                    <a:pt x="3063" y="3200"/>
                  </a:lnTo>
                  <a:lnTo>
                    <a:pt x="3063" y="3504"/>
                  </a:lnTo>
                  <a:lnTo>
                    <a:pt x="1530" y="3504"/>
                  </a:lnTo>
                  <a:lnTo>
                    <a:pt x="1530" y="152"/>
                  </a:lnTo>
                  <a:lnTo>
                    <a:pt x="1682" y="304"/>
                  </a:lnTo>
                  <a:lnTo>
                    <a:pt x="0" y="304"/>
                  </a:lnTo>
                  <a:lnTo>
                    <a:pt x="0" y="0"/>
                  </a:lnTo>
                  <a:close/>
                  <a:moveTo>
                    <a:pt x="2227" y="2689"/>
                  </a:moveTo>
                  <a:lnTo>
                    <a:pt x="3364" y="3352"/>
                  </a:lnTo>
                  <a:lnTo>
                    <a:pt x="2227" y="4016"/>
                  </a:lnTo>
                  <a:cubicBezTo>
                    <a:pt x="2155" y="4058"/>
                    <a:pt x="2062" y="4034"/>
                    <a:pt x="2019" y="3961"/>
                  </a:cubicBezTo>
                  <a:cubicBezTo>
                    <a:pt x="1977" y="3889"/>
                    <a:pt x="2002" y="3795"/>
                    <a:pt x="2074" y="3753"/>
                  </a:cubicBezTo>
                  <a:lnTo>
                    <a:pt x="2986" y="3221"/>
                  </a:lnTo>
                  <a:lnTo>
                    <a:pt x="2986" y="3484"/>
                  </a:lnTo>
                  <a:lnTo>
                    <a:pt x="2074" y="2952"/>
                  </a:lnTo>
                  <a:cubicBezTo>
                    <a:pt x="2002" y="2909"/>
                    <a:pt x="1977" y="2816"/>
                    <a:pt x="2019" y="2744"/>
                  </a:cubicBezTo>
                  <a:cubicBezTo>
                    <a:pt x="2062" y="2671"/>
                    <a:pt x="2155" y="2647"/>
                    <a:pt x="2227" y="268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1" name="Google Shape;391;p14"/>
            <p:cNvSpPr/>
            <p:nvPr/>
          </p:nvSpPr>
          <p:spPr>
            <a:xfrm>
              <a:off x="4108" y="2012"/>
              <a:ext cx="89" cy="111"/>
            </a:xfrm>
            <a:custGeom>
              <a:avLst/>
              <a:gdLst/>
              <a:ahLst/>
              <a:cxnLst/>
              <a:rect l="l" t="t" r="r" b="b"/>
              <a:pathLst>
                <a:path w="4164" h="5257" extrusionOk="0">
                  <a:moveTo>
                    <a:pt x="0" y="5257"/>
                  </a:moveTo>
                  <a:lnTo>
                    <a:pt x="2234" y="5257"/>
                  </a:lnTo>
                  <a:lnTo>
                    <a:pt x="2234" y="705"/>
                  </a:lnTo>
                  <a:lnTo>
                    <a:pt x="2082" y="857"/>
                  </a:lnTo>
                  <a:lnTo>
                    <a:pt x="3863" y="857"/>
                  </a:lnTo>
                  <a:lnTo>
                    <a:pt x="3863" y="553"/>
                  </a:lnTo>
                  <a:lnTo>
                    <a:pt x="1930" y="553"/>
                  </a:lnTo>
                  <a:lnTo>
                    <a:pt x="1930" y="5105"/>
                  </a:lnTo>
                  <a:lnTo>
                    <a:pt x="2082" y="4953"/>
                  </a:lnTo>
                  <a:lnTo>
                    <a:pt x="0" y="4953"/>
                  </a:lnTo>
                  <a:lnTo>
                    <a:pt x="0" y="5257"/>
                  </a:lnTo>
                  <a:close/>
                  <a:moveTo>
                    <a:pt x="3027" y="1369"/>
                  </a:moveTo>
                  <a:lnTo>
                    <a:pt x="4164" y="705"/>
                  </a:lnTo>
                  <a:lnTo>
                    <a:pt x="3027" y="42"/>
                  </a:lnTo>
                  <a:cubicBezTo>
                    <a:pt x="2955" y="0"/>
                    <a:pt x="2862" y="24"/>
                    <a:pt x="2819" y="97"/>
                  </a:cubicBezTo>
                  <a:cubicBezTo>
                    <a:pt x="2777" y="169"/>
                    <a:pt x="2802" y="262"/>
                    <a:pt x="2874" y="305"/>
                  </a:cubicBezTo>
                  <a:lnTo>
                    <a:pt x="3786" y="837"/>
                  </a:lnTo>
                  <a:lnTo>
                    <a:pt x="3786" y="574"/>
                  </a:lnTo>
                  <a:lnTo>
                    <a:pt x="2874" y="1106"/>
                  </a:lnTo>
                  <a:cubicBezTo>
                    <a:pt x="2802" y="1148"/>
                    <a:pt x="2777" y="1242"/>
                    <a:pt x="2819" y="1314"/>
                  </a:cubicBezTo>
                  <a:cubicBezTo>
                    <a:pt x="2862" y="1387"/>
                    <a:pt x="2955" y="1411"/>
                    <a:pt x="3027" y="136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2" name="Google Shape;392;p14"/>
            <p:cNvSpPr/>
            <p:nvPr/>
          </p:nvSpPr>
          <p:spPr>
            <a:xfrm>
              <a:off x="4254" y="1924"/>
              <a:ext cx="68" cy="102"/>
            </a:xfrm>
            <a:custGeom>
              <a:avLst/>
              <a:gdLst/>
              <a:ahLst/>
              <a:cxnLst/>
              <a:rect l="l" t="t" r="r" b="b"/>
              <a:pathLst>
                <a:path w="68" h="102" extrusionOk="0">
                  <a:moveTo>
                    <a:pt x="0" y="102"/>
                  </a:moveTo>
                  <a:lnTo>
                    <a:pt x="68" y="102"/>
                  </a:lnTo>
                  <a:lnTo>
                    <a:pt x="68" y="0"/>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3" name="Google Shape;393;p14"/>
            <p:cNvSpPr/>
            <p:nvPr/>
          </p:nvSpPr>
          <p:spPr>
            <a:xfrm>
              <a:off x="4322" y="1921"/>
              <a:ext cx="1253" cy="171"/>
            </a:xfrm>
            <a:custGeom>
              <a:avLst/>
              <a:gdLst/>
              <a:ahLst/>
              <a:cxnLst/>
              <a:rect l="l" t="t" r="r" b="b"/>
              <a:pathLst>
                <a:path w="14801" h="2015" extrusionOk="0">
                  <a:moveTo>
                    <a:pt x="0" y="0"/>
                  </a:moveTo>
                  <a:lnTo>
                    <a:pt x="14418" y="0"/>
                  </a:lnTo>
                  <a:lnTo>
                    <a:pt x="14418" y="1838"/>
                  </a:lnTo>
                  <a:lnTo>
                    <a:pt x="14380" y="1800"/>
                  </a:lnTo>
                  <a:lnTo>
                    <a:pt x="14725" y="1800"/>
                  </a:lnTo>
                  <a:lnTo>
                    <a:pt x="14725" y="1876"/>
                  </a:lnTo>
                  <a:lnTo>
                    <a:pt x="14342" y="1876"/>
                  </a:lnTo>
                  <a:lnTo>
                    <a:pt x="14342" y="38"/>
                  </a:lnTo>
                  <a:lnTo>
                    <a:pt x="14380" y="76"/>
                  </a:lnTo>
                  <a:lnTo>
                    <a:pt x="0" y="76"/>
                  </a:lnTo>
                  <a:lnTo>
                    <a:pt x="0" y="0"/>
                  </a:lnTo>
                  <a:close/>
                  <a:moveTo>
                    <a:pt x="14516" y="1673"/>
                  </a:moveTo>
                  <a:lnTo>
                    <a:pt x="14801" y="1838"/>
                  </a:lnTo>
                  <a:lnTo>
                    <a:pt x="14516" y="2004"/>
                  </a:lnTo>
                  <a:cubicBezTo>
                    <a:pt x="14498" y="2015"/>
                    <a:pt x="14475" y="2009"/>
                    <a:pt x="14464" y="1991"/>
                  </a:cubicBezTo>
                  <a:cubicBezTo>
                    <a:pt x="14454" y="1972"/>
                    <a:pt x="14460" y="1949"/>
                    <a:pt x="14478" y="1939"/>
                  </a:cubicBezTo>
                  <a:lnTo>
                    <a:pt x="14706" y="1806"/>
                  </a:lnTo>
                  <a:lnTo>
                    <a:pt x="14706" y="1871"/>
                  </a:lnTo>
                  <a:lnTo>
                    <a:pt x="14478" y="1738"/>
                  </a:lnTo>
                  <a:cubicBezTo>
                    <a:pt x="14460" y="1728"/>
                    <a:pt x="14454" y="1704"/>
                    <a:pt x="14464" y="1686"/>
                  </a:cubicBezTo>
                  <a:cubicBezTo>
                    <a:pt x="14475" y="1668"/>
                    <a:pt x="14498" y="1662"/>
                    <a:pt x="14516" y="1673"/>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4" name="Google Shape;394;p14"/>
            <p:cNvSpPr/>
            <p:nvPr/>
          </p:nvSpPr>
          <p:spPr>
            <a:xfrm>
              <a:off x="3876" y="1921"/>
              <a:ext cx="446" cy="239"/>
            </a:xfrm>
            <a:custGeom>
              <a:avLst/>
              <a:gdLst/>
              <a:ahLst/>
              <a:cxnLst/>
              <a:rect l="l" t="t" r="r" b="b"/>
              <a:pathLst>
                <a:path w="21052" h="11258" extrusionOk="0">
                  <a:moveTo>
                    <a:pt x="21052" y="0"/>
                  </a:moveTo>
                  <a:lnTo>
                    <a:pt x="0" y="0"/>
                  </a:lnTo>
                  <a:lnTo>
                    <a:pt x="0" y="10704"/>
                  </a:lnTo>
                  <a:lnTo>
                    <a:pt x="3952" y="10704"/>
                  </a:lnTo>
                  <a:lnTo>
                    <a:pt x="3952" y="10400"/>
                  </a:lnTo>
                  <a:lnTo>
                    <a:pt x="152" y="10400"/>
                  </a:lnTo>
                  <a:lnTo>
                    <a:pt x="304" y="10552"/>
                  </a:lnTo>
                  <a:lnTo>
                    <a:pt x="304" y="152"/>
                  </a:lnTo>
                  <a:lnTo>
                    <a:pt x="152" y="304"/>
                  </a:lnTo>
                  <a:lnTo>
                    <a:pt x="21052" y="304"/>
                  </a:lnTo>
                  <a:lnTo>
                    <a:pt x="21052" y="0"/>
                  </a:lnTo>
                  <a:close/>
                  <a:moveTo>
                    <a:pt x="3116" y="11216"/>
                  </a:moveTo>
                  <a:lnTo>
                    <a:pt x="4253" y="10552"/>
                  </a:lnTo>
                  <a:lnTo>
                    <a:pt x="3116" y="9889"/>
                  </a:lnTo>
                  <a:cubicBezTo>
                    <a:pt x="3044" y="9847"/>
                    <a:pt x="2951" y="9871"/>
                    <a:pt x="2908" y="9944"/>
                  </a:cubicBezTo>
                  <a:cubicBezTo>
                    <a:pt x="2866" y="10016"/>
                    <a:pt x="2890" y="10109"/>
                    <a:pt x="2963" y="10152"/>
                  </a:cubicBezTo>
                  <a:lnTo>
                    <a:pt x="3875" y="10684"/>
                  </a:lnTo>
                  <a:lnTo>
                    <a:pt x="3875" y="10421"/>
                  </a:lnTo>
                  <a:lnTo>
                    <a:pt x="2963" y="10953"/>
                  </a:lnTo>
                  <a:cubicBezTo>
                    <a:pt x="2890" y="10995"/>
                    <a:pt x="2866" y="11089"/>
                    <a:pt x="2908" y="11161"/>
                  </a:cubicBezTo>
                  <a:cubicBezTo>
                    <a:pt x="2951" y="11234"/>
                    <a:pt x="3044" y="11258"/>
                    <a:pt x="3116" y="11216"/>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5" name="Google Shape;395;p14"/>
            <p:cNvSpPr/>
            <p:nvPr/>
          </p:nvSpPr>
          <p:spPr>
            <a:xfrm>
              <a:off x="5067" y="2071"/>
              <a:ext cx="34" cy="30"/>
            </a:xfrm>
            <a:custGeom>
              <a:avLst/>
              <a:gdLst/>
              <a:ahLst/>
              <a:cxnLst/>
              <a:rect l="l" t="t" r="r" b="b"/>
              <a:pathLst>
                <a:path w="801" h="706" extrusionOk="0">
                  <a:moveTo>
                    <a:pt x="1" y="431"/>
                  </a:moveTo>
                  <a:lnTo>
                    <a:pt x="651" y="425"/>
                  </a:lnTo>
                  <a:lnTo>
                    <a:pt x="649" y="273"/>
                  </a:lnTo>
                  <a:lnTo>
                    <a:pt x="0" y="279"/>
                  </a:lnTo>
                  <a:lnTo>
                    <a:pt x="1" y="431"/>
                  </a:lnTo>
                  <a:close/>
                  <a:moveTo>
                    <a:pt x="235" y="684"/>
                  </a:moveTo>
                  <a:lnTo>
                    <a:pt x="801" y="347"/>
                  </a:lnTo>
                  <a:lnTo>
                    <a:pt x="229" y="21"/>
                  </a:lnTo>
                  <a:lnTo>
                    <a:pt x="229" y="21"/>
                  </a:lnTo>
                  <a:cubicBezTo>
                    <a:pt x="193" y="0"/>
                    <a:pt x="146" y="13"/>
                    <a:pt x="126" y="49"/>
                  </a:cubicBezTo>
                  <a:cubicBezTo>
                    <a:pt x="105" y="86"/>
                    <a:pt x="117" y="132"/>
                    <a:pt x="154" y="153"/>
                  </a:cubicBezTo>
                  <a:lnTo>
                    <a:pt x="612" y="415"/>
                  </a:lnTo>
                  <a:lnTo>
                    <a:pt x="611" y="284"/>
                  </a:lnTo>
                  <a:lnTo>
                    <a:pt x="158" y="554"/>
                  </a:lnTo>
                  <a:cubicBezTo>
                    <a:pt x="121" y="575"/>
                    <a:pt x="110" y="622"/>
                    <a:pt x="131" y="658"/>
                  </a:cubicBezTo>
                  <a:cubicBezTo>
                    <a:pt x="153" y="694"/>
                    <a:pt x="199" y="706"/>
                    <a:pt x="235"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6" name="Google Shape;396;p14"/>
            <p:cNvSpPr/>
            <p:nvPr/>
          </p:nvSpPr>
          <p:spPr>
            <a:xfrm>
              <a:off x="4712" y="2095"/>
              <a:ext cx="325" cy="100"/>
            </a:xfrm>
            <a:custGeom>
              <a:avLst/>
              <a:gdLst/>
              <a:ahLst/>
              <a:cxnLst/>
              <a:rect l="l" t="t" r="r" b="b"/>
              <a:pathLst>
                <a:path w="7681" h="2359" extrusionOk="0">
                  <a:moveTo>
                    <a:pt x="0" y="2359"/>
                  </a:moveTo>
                  <a:lnTo>
                    <a:pt x="732" y="2359"/>
                  </a:lnTo>
                  <a:lnTo>
                    <a:pt x="732" y="352"/>
                  </a:lnTo>
                  <a:lnTo>
                    <a:pt x="656" y="428"/>
                  </a:lnTo>
                  <a:lnTo>
                    <a:pt x="7530" y="428"/>
                  </a:lnTo>
                  <a:lnTo>
                    <a:pt x="7530" y="276"/>
                  </a:lnTo>
                  <a:lnTo>
                    <a:pt x="580" y="276"/>
                  </a:lnTo>
                  <a:lnTo>
                    <a:pt x="580" y="2283"/>
                  </a:lnTo>
                  <a:lnTo>
                    <a:pt x="656" y="2207"/>
                  </a:lnTo>
                  <a:lnTo>
                    <a:pt x="0" y="2207"/>
                  </a:lnTo>
                  <a:lnTo>
                    <a:pt x="0" y="2359"/>
                  </a:lnTo>
                  <a:close/>
                  <a:moveTo>
                    <a:pt x="7113" y="684"/>
                  </a:moveTo>
                  <a:lnTo>
                    <a:pt x="7681" y="352"/>
                  </a:lnTo>
                  <a:lnTo>
                    <a:pt x="7113" y="21"/>
                  </a:lnTo>
                  <a:cubicBezTo>
                    <a:pt x="7076" y="0"/>
                    <a:pt x="7030" y="12"/>
                    <a:pt x="7009" y="48"/>
                  </a:cubicBezTo>
                  <a:cubicBezTo>
                    <a:pt x="6988" y="84"/>
                    <a:pt x="7000" y="131"/>
                    <a:pt x="7036" y="152"/>
                  </a:cubicBezTo>
                  <a:lnTo>
                    <a:pt x="7492" y="418"/>
                  </a:lnTo>
                  <a:lnTo>
                    <a:pt x="7492" y="287"/>
                  </a:lnTo>
                  <a:lnTo>
                    <a:pt x="7036" y="553"/>
                  </a:lnTo>
                  <a:cubicBezTo>
                    <a:pt x="7000" y="574"/>
                    <a:pt x="6988" y="621"/>
                    <a:pt x="7009" y="657"/>
                  </a:cubicBezTo>
                  <a:cubicBezTo>
                    <a:pt x="7030" y="693"/>
                    <a:pt x="7076" y="705"/>
                    <a:pt x="7113"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7" name="Google Shape;397;p14"/>
            <p:cNvSpPr/>
            <p:nvPr/>
          </p:nvSpPr>
          <p:spPr>
            <a:xfrm>
              <a:off x="4703" y="2243"/>
              <a:ext cx="213" cy="71"/>
            </a:xfrm>
            <a:custGeom>
              <a:avLst/>
              <a:gdLst/>
              <a:ahLst/>
              <a:cxnLst/>
              <a:rect l="l" t="t" r="r" b="b"/>
              <a:pathLst>
                <a:path w="213" h="71" extrusionOk="0">
                  <a:moveTo>
                    <a:pt x="0" y="0"/>
                  </a:moveTo>
                  <a:lnTo>
                    <a:pt x="36" y="0"/>
                  </a:lnTo>
                  <a:lnTo>
                    <a:pt x="36" y="71"/>
                  </a:lnTo>
                  <a:lnTo>
                    <a:pt x="213" y="71"/>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8" name="Google Shape;398;p14"/>
            <p:cNvSpPr/>
            <p:nvPr/>
          </p:nvSpPr>
          <p:spPr>
            <a:xfrm>
              <a:off x="4745" y="2177"/>
              <a:ext cx="41" cy="30"/>
            </a:xfrm>
            <a:custGeom>
              <a:avLst/>
              <a:gdLst/>
              <a:ahLst/>
              <a:cxnLst/>
              <a:rect l="l" t="t" r="r" b="b"/>
              <a:pathLst>
                <a:path w="968" h="705" extrusionOk="0">
                  <a:moveTo>
                    <a:pt x="9" y="451"/>
                  </a:moveTo>
                  <a:lnTo>
                    <a:pt x="823" y="401"/>
                  </a:lnTo>
                  <a:lnTo>
                    <a:pt x="813" y="249"/>
                  </a:lnTo>
                  <a:lnTo>
                    <a:pt x="0" y="299"/>
                  </a:lnTo>
                  <a:lnTo>
                    <a:pt x="9" y="451"/>
                  </a:lnTo>
                  <a:close/>
                  <a:moveTo>
                    <a:pt x="421" y="681"/>
                  </a:moveTo>
                  <a:lnTo>
                    <a:pt x="968" y="315"/>
                  </a:lnTo>
                  <a:lnTo>
                    <a:pt x="381" y="19"/>
                  </a:lnTo>
                  <a:cubicBezTo>
                    <a:pt x="343" y="0"/>
                    <a:pt x="297" y="15"/>
                    <a:pt x="279" y="53"/>
                  </a:cubicBezTo>
                  <a:cubicBezTo>
                    <a:pt x="260" y="90"/>
                    <a:pt x="275" y="136"/>
                    <a:pt x="312" y="155"/>
                  </a:cubicBezTo>
                  <a:lnTo>
                    <a:pt x="784" y="393"/>
                  </a:lnTo>
                  <a:lnTo>
                    <a:pt x="776" y="262"/>
                  </a:lnTo>
                  <a:lnTo>
                    <a:pt x="337" y="555"/>
                  </a:lnTo>
                  <a:cubicBezTo>
                    <a:pt x="302" y="578"/>
                    <a:pt x="293" y="626"/>
                    <a:pt x="316" y="660"/>
                  </a:cubicBezTo>
                  <a:cubicBezTo>
                    <a:pt x="339" y="695"/>
                    <a:pt x="386" y="705"/>
                    <a:pt x="421" y="68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9" name="Google Shape;399;p14"/>
            <p:cNvSpPr/>
            <p:nvPr/>
          </p:nvSpPr>
          <p:spPr>
            <a:xfrm>
              <a:off x="4721" y="2227"/>
              <a:ext cx="57" cy="29"/>
            </a:xfrm>
            <a:custGeom>
              <a:avLst/>
              <a:gdLst/>
              <a:ahLst/>
              <a:cxnLst/>
              <a:rect l="l" t="t" r="r" b="b"/>
              <a:pathLst>
                <a:path w="1365" h="706" extrusionOk="0">
                  <a:moveTo>
                    <a:pt x="3" y="446"/>
                  </a:moveTo>
                  <a:lnTo>
                    <a:pt x="1216" y="419"/>
                  </a:lnTo>
                  <a:lnTo>
                    <a:pt x="1213" y="267"/>
                  </a:lnTo>
                  <a:lnTo>
                    <a:pt x="0" y="294"/>
                  </a:lnTo>
                  <a:lnTo>
                    <a:pt x="3" y="446"/>
                  </a:lnTo>
                  <a:close/>
                  <a:moveTo>
                    <a:pt x="804" y="684"/>
                  </a:moveTo>
                  <a:lnTo>
                    <a:pt x="1365" y="339"/>
                  </a:lnTo>
                  <a:lnTo>
                    <a:pt x="790" y="21"/>
                  </a:lnTo>
                  <a:lnTo>
                    <a:pt x="790" y="21"/>
                  </a:lnTo>
                  <a:cubicBezTo>
                    <a:pt x="753" y="0"/>
                    <a:pt x="707" y="13"/>
                    <a:pt x="686" y="50"/>
                  </a:cubicBezTo>
                  <a:cubicBezTo>
                    <a:pt x="666" y="87"/>
                    <a:pt x="679" y="133"/>
                    <a:pt x="716" y="153"/>
                  </a:cubicBezTo>
                  <a:lnTo>
                    <a:pt x="1178" y="409"/>
                  </a:lnTo>
                  <a:lnTo>
                    <a:pt x="1175" y="278"/>
                  </a:lnTo>
                  <a:lnTo>
                    <a:pt x="725" y="554"/>
                  </a:lnTo>
                  <a:cubicBezTo>
                    <a:pt x="689" y="576"/>
                    <a:pt x="678" y="623"/>
                    <a:pt x="700" y="659"/>
                  </a:cubicBezTo>
                  <a:cubicBezTo>
                    <a:pt x="722" y="694"/>
                    <a:pt x="769" y="706"/>
                    <a:pt x="804"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0" name="Google Shape;400;p14"/>
            <p:cNvSpPr/>
            <p:nvPr/>
          </p:nvSpPr>
          <p:spPr>
            <a:xfrm>
              <a:off x="4152" y="1971"/>
              <a:ext cx="714" cy="119"/>
            </a:xfrm>
            <a:custGeom>
              <a:avLst/>
              <a:gdLst/>
              <a:ahLst/>
              <a:cxnLst/>
              <a:rect l="l" t="t" r="r" b="b"/>
              <a:pathLst>
                <a:path w="714" h="119" extrusionOk="0">
                  <a:moveTo>
                    <a:pt x="0" y="119"/>
                  </a:moveTo>
                  <a:lnTo>
                    <a:pt x="195" y="119"/>
                  </a:lnTo>
                  <a:lnTo>
                    <a:pt x="195" y="0"/>
                  </a:lnTo>
                  <a:lnTo>
                    <a:pt x="714" y="0"/>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1" name="Google Shape;401;p14"/>
            <p:cNvSpPr/>
            <p:nvPr/>
          </p:nvSpPr>
          <p:spPr>
            <a:xfrm>
              <a:off x="4864" y="1966"/>
              <a:ext cx="169" cy="100"/>
            </a:xfrm>
            <a:custGeom>
              <a:avLst/>
              <a:gdLst/>
              <a:ahLst/>
              <a:cxnLst/>
              <a:rect l="l" t="t" r="r" b="b"/>
              <a:pathLst>
                <a:path w="4001" h="2358" extrusionOk="0">
                  <a:moveTo>
                    <a:pt x="0" y="0"/>
                  </a:moveTo>
                  <a:lnTo>
                    <a:pt x="2076" y="0"/>
                  </a:lnTo>
                  <a:lnTo>
                    <a:pt x="2076" y="2006"/>
                  </a:lnTo>
                  <a:lnTo>
                    <a:pt x="2000" y="1930"/>
                  </a:lnTo>
                  <a:lnTo>
                    <a:pt x="3850" y="1930"/>
                  </a:lnTo>
                  <a:lnTo>
                    <a:pt x="3850" y="2082"/>
                  </a:lnTo>
                  <a:lnTo>
                    <a:pt x="1924" y="2082"/>
                  </a:lnTo>
                  <a:lnTo>
                    <a:pt x="1924" y="76"/>
                  </a:lnTo>
                  <a:lnTo>
                    <a:pt x="2000" y="152"/>
                  </a:lnTo>
                  <a:lnTo>
                    <a:pt x="0" y="152"/>
                  </a:lnTo>
                  <a:lnTo>
                    <a:pt x="0" y="0"/>
                  </a:lnTo>
                  <a:close/>
                  <a:moveTo>
                    <a:pt x="3432" y="1674"/>
                  </a:moveTo>
                  <a:lnTo>
                    <a:pt x="4001" y="2006"/>
                  </a:lnTo>
                  <a:lnTo>
                    <a:pt x="3432" y="2337"/>
                  </a:lnTo>
                  <a:cubicBezTo>
                    <a:pt x="3396" y="2358"/>
                    <a:pt x="3349" y="2346"/>
                    <a:pt x="3328" y="2310"/>
                  </a:cubicBezTo>
                  <a:cubicBezTo>
                    <a:pt x="3307" y="2274"/>
                    <a:pt x="3319" y="2227"/>
                    <a:pt x="3356" y="2206"/>
                  </a:cubicBezTo>
                  <a:lnTo>
                    <a:pt x="3812" y="1940"/>
                  </a:lnTo>
                  <a:lnTo>
                    <a:pt x="3812" y="2071"/>
                  </a:lnTo>
                  <a:lnTo>
                    <a:pt x="3356" y="1805"/>
                  </a:lnTo>
                  <a:cubicBezTo>
                    <a:pt x="3319" y="1784"/>
                    <a:pt x="3307" y="1738"/>
                    <a:pt x="3328" y="1701"/>
                  </a:cubicBezTo>
                  <a:cubicBezTo>
                    <a:pt x="3349" y="1665"/>
                    <a:pt x="3396" y="1653"/>
                    <a:pt x="3432" y="167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2" name="Google Shape;402;p14"/>
            <p:cNvSpPr/>
            <p:nvPr/>
          </p:nvSpPr>
          <p:spPr>
            <a:xfrm>
              <a:off x="4034" y="2026"/>
              <a:ext cx="81" cy="186"/>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3" name="Google Shape;403;p14"/>
            <p:cNvSpPr/>
            <p:nvPr/>
          </p:nvSpPr>
          <p:spPr>
            <a:xfrm>
              <a:off x="4034" y="2026"/>
              <a:ext cx="81" cy="186"/>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4" name="Google Shape;404;p14"/>
            <p:cNvSpPr/>
            <p:nvPr/>
          </p:nvSpPr>
          <p:spPr>
            <a:xfrm>
              <a:off x="4044" y="2092"/>
              <a:ext cx="25" cy="110"/>
            </a:xfrm>
            <a:prstGeom prst="rect">
              <a:avLst/>
            </a:prstGeom>
            <a:noFill/>
            <a:ln>
              <a:noFill/>
            </a:ln>
          </p:spPr>
          <p:txBody>
            <a:bodyPr spcFirstLastPara="1" wrap="square" lIns="0" tIns="0" rIns="0" bIns="0" anchor="t" anchorCtr="0">
              <a:spAutoFit/>
            </a:bodyPr>
            <a:lstStyle/>
            <a:p>
              <a:pPr>
                <a:buClr>
                  <a:schemeClr val="dk2"/>
                </a:buClr>
                <a:buSzPts val="600"/>
              </a:pPr>
              <a:r>
                <a:rPr lang="en-US" sz="800" b="1" dirty="0">
                  <a:solidFill>
                    <a:schemeClr val="dk2"/>
                  </a:solidFill>
                  <a:latin typeface="Courier New"/>
                  <a:ea typeface="Courier New"/>
                  <a:cs typeface="Courier New"/>
                  <a:sym typeface="Courier New"/>
                </a:rPr>
                <a:t>pc</a:t>
              </a:r>
              <a:endParaRPr sz="2400" dirty="0">
                <a:solidFill>
                  <a:schemeClr val="dk2"/>
                </a:solidFill>
                <a:latin typeface="18 VAG Rounded Light   02390" pitchFamily="2" charset="0"/>
                <a:sym typeface="Arial"/>
              </a:endParaRPr>
            </a:p>
          </p:txBody>
        </p:sp>
        <p:sp>
          <p:nvSpPr>
            <p:cNvPr id="405" name="Google Shape;405;p14"/>
            <p:cNvSpPr/>
            <p:nvPr/>
          </p:nvSpPr>
          <p:spPr>
            <a:xfrm>
              <a:off x="4068" y="2179"/>
              <a:ext cx="34" cy="33"/>
            </a:xfrm>
            <a:custGeom>
              <a:avLst/>
              <a:gdLst/>
              <a:ahLst/>
              <a:cxnLst/>
              <a:rect l="l" t="t" r="r" b="b"/>
              <a:pathLst>
                <a:path w="34" h="33" extrusionOk="0">
                  <a:moveTo>
                    <a:pt x="0" y="33"/>
                  </a:moveTo>
                  <a:lnTo>
                    <a:pt x="17" y="0"/>
                  </a:lnTo>
                  <a:lnTo>
                    <a:pt x="34" y="33"/>
                  </a:lnTo>
                  <a:lnTo>
                    <a:pt x="0" y="33"/>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6" name="Google Shape;406;p14"/>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solidFill>
              <a:srgbClr val="C5DBC3"/>
            </a:solid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7" name="Google Shape;407;p14"/>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8" name="Google Shape;408;p14"/>
            <p:cNvSpPr/>
            <p:nvPr/>
          </p:nvSpPr>
          <p:spPr>
            <a:xfrm>
              <a:off x="5003" y="2161"/>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sp>
          <p:nvSpPr>
            <p:cNvPr id="409" name="Google Shape;409;p14"/>
            <p:cNvSpPr/>
            <p:nvPr/>
          </p:nvSpPr>
          <p:spPr>
            <a:xfrm>
              <a:off x="5004" y="2216"/>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a:t>
              </a:r>
              <a:endParaRPr sz="2400" dirty="0">
                <a:solidFill>
                  <a:srgbClr val="E4DDD2"/>
                </a:solidFill>
                <a:latin typeface="18 VAG Rounded Light   02390" pitchFamily="2" charset="0"/>
                <a:sym typeface="Arial"/>
              </a:endParaRPr>
            </a:p>
          </p:txBody>
        </p:sp>
        <p:sp>
          <p:nvSpPr>
            <p:cNvPr id="410" name="Google Shape;410;p14"/>
            <p:cNvSpPr/>
            <p:nvPr/>
          </p:nvSpPr>
          <p:spPr>
            <a:xfrm>
              <a:off x="4322" y="2138"/>
              <a:ext cx="203" cy="52"/>
            </a:xfrm>
            <a:custGeom>
              <a:avLst/>
              <a:gdLst/>
              <a:ahLst/>
              <a:cxnLst/>
              <a:rect l="l" t="t" r="r" b="b"/>
              <a:pathLst>
                <a:path w="4801" h="1228" extrusionOk="0">
                  <a:moveTo>
                    <a:pt x="0" y="1228"/>
                  </a:moveTo>
                  <a:lnTo>
                    <a:pt x="931" y="1228"/>
                  </a:lnTo>
                  <a:lnTo>
                    <a:pt x="931" y="352"/>
                  </a:lnTo>
                  <a:lnTo>
                    <a:pt x="855" y="428"/>
                  </a:lnTo>
                  <a:lnTo>
                    <a:pt x="4650" y="428"/>
                  </a:lnTo>
                  <a:lnTo>
                    <a:pt x="4650" y="276"/>
                  </a:lnTo>
                  <a:lnTo>
                    <a:pt x="779" y="276"/>
                  </a:lnTo>
                  <a:lnTo>
                    <a:pt x="779" y="1152"/>
                  </a:lnTo>
                  <a:lnTo>
                    <a:pt x="855" y="1076"/>
                  </a:lnTo>
                  <a:lnTo>
                    <a:pt x="0" y="1076"/>
                  </a:lnTo>
                  <a:lnTo>
                    <a:pt x="0" y="1228"/>
                  </a:lnTo>
                  <a:close/>
                  <a:moveTo>
                    <a:pt x="4232" y="684"/>
                  </a:moveTo>
                  <a:lnTo>
                    <a:pt x="4801" y="352"/>
                  </a:lnTo>
                  <a:lnTo>
                    <a:pt x="4232" y="21"/>
                  </a:lnTo>
                  <a:cubicBezTo>
                    <a:pt x="4196" y="0"/>
                    <a:pt x="4149" y="12"/>
                    <a:pt x="4128" y="48"/>
                  </a:cubicBezTo>
                  <a:cubicBezTo>
                    <a:pt x="4107" y="84"/>
                    <a:pt x="4119" y="131"/>
                    <a:pt x="4156" y="152"/>
                  </a:cubicBezTo>
                  <a:lnTo>
                    <a:pt x="4612" y="418"/>
                  </a:lnTo>
                  <a:lnTo>
                    <a:pt x="4612" y="287"/>
                  </a:lnTo>
                  <a:lnTo>
                    <a:pt x="4156" y="553"/>
                  </a:lnTo>
                  <a:cubicBezTo>
                    <a:pt x="4119" y="574"/>
                    <a:pt x="4107" y="621"/>
                    <a:pt x="4128" y="657"/>
                  </a:cubicBezTo>
                  <a:cubicBezTo>
                    <a:pt x="4149" y="693"/>
                    <a:pt x="4196" y="705"/>
                    <a:pt x="4232"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1" name="Google Shape;411;p14"/>
            <p:cNvSpPr/>
            <p:nvPr/>
          </p:nvSpPr>
          <p:spPr>
            <a:xfrm>
              <a:off x="4354" y="2198"/>
              <a:ext cx="171" cy="29"/>
            </a:xfrm>
            <a:custGeom>
              <a:avLst/>
              <a:gdLst/>
              <a:ahLst/>
              <a:cxnLst/>
              <a:rect l="l" t="t" r="r" b="b"/>
              <a:pathLst>
                <a:path w="4049" h="706" extrusionOk="0">
                  <a:moveTo>
                    <a:pt x="0" y="430"/>
                  </a:moveTo>
                  <a:lnTo>
                    <a:pt x="3899" y="429"/>
                  </a:lnTo>
                  <a:lnTo>
                    <a:pt x="3898" y="277"/>
                  </a:lnTo>
                  <a:lnTo>
                    <a:pt x="0" y="278"/>
                  </a:lnTo>
                  <a:lnTo>
                    <a:pt x="0" y="430"/>
                  </a:lnTo>
                  <a:close/>
                  <a:moveTo>
                    <a:pt x="3481" y="684"/>
                  </a:moveTo>
                  <a:lnTo>
                    <a:pt x="4049" y="352"/>
                  </a:lnTo>
                  <a:lnTo>
                    <a:pt x="3481" y="21"/>
                  </a:lnTo>
                  <a:cubicBezTo>
                    <a:pt x="3444" y="0"/>
                    <a:pt x="3398" y="12"/>
                    <a:pt x="3377" y="48"/>
                  </a:cubicBezTo>
                  <a:cubicBezTo>
                    <a:pt x="3356" y="85"/>
                    <a:pt x="3368" y="131"/>
                    <a:pt x="3404" y="152"/>
                  </a:cubicBezTo>
                  <a:lnTo>
                    <a:pt x="3860" y="418"/>
                  </a:lnTo>
                  <a:lnTo>
                    <a:pt x="3860" y="287"/>
                  </a:lnTo>
                  <a:lnTo>
                    <a:pt x="3404" y="553"/>
                  </a:lnTo>
                  <a:cubicBezTo>
                    <a:pt x="3368" y="574"/>
                    <a:pt x="3356" y="621"/>
                    <a:pt x="3377" y="657"/>
                  </a:cubicBezTo>
                  <a:cubicBezTo>
                    <a:pt x="3398" y="693"/>
                    <a:pt x="3445" y="706"/>
                    <a:pt x="348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2" name="Google Shape;412;p14"/>
            <p:cNvSpPr/>
            <p:nvPr/>
          </p:nvSpPr>
          <p:spPr>
            <a:xfrm>
              <a:off x="4356" y="2248"/>
              <a:ext cx="169" cy="30"/>
            </a:xfrm>
            <a:custGeom>
              <a:avLst/>
              <a:gdLst/>
              <a:ahLst/>
              <a:cxnLst/>
              <a:rect l="l" t="t" r="r" b="b"/>
              <a:pathLst>
                <a:path w="3989" h="705" extrusionOk="0">
                  <a:moveTo>
                    <a:pt x="1" y="440"/>
                  </a:moveTo>
                  <a:lnTo>
                    <a:pt x="3838" y="427"/>
                  </a:lnTo>
                  <a:lnTo>
                    <a:pt x="3838" y="275"/>
                  </a:lnTo>
                  <a:lnTo>
                    <a:pt x="0" y="288"/>
                  </a:lnTo>
                  <a:lnTo>
                    <a:pt x="1" y="440"/>
                  </a:lnTo>
                  <a:close/>
                  <a:moveTo>
                    <a:pt x="3421" y="684"/>
                  </a:moveTo>
                  <a:lnTo>
                    <a:pt x="3989" y="350"/>
                  </a:lnTo>
                  <a:lnTo>
                    <a:pt x="3419" y="21"/>
                  </a:lnTo>
                  <a:cubicBezTo>
                    <a:pt x="3383" y="0"/>
                    <a:pt x="3336" y="12"/>
                    <a:pt x="3315" y="49"/>
                  </a:cubicBezTo>
                  <a:cubicBezTo>
                    <a:pt x="3294" y="85"/>
                    <a:pt x="3307" y="131"/>
                    <a:pt x="3343" y="152"/>
                  </a:cubicBezTo>
                  <a:lnTo>
                    <a:pt x="3800" y="417"/>
                  </a:lnTo>
                  <a:lnTo>
                    <a:pt x="3799" y="285"/>
                  </a:lnTo>
                  <a:lnTo>
                    <a:pt x="3344" y="553"/>
                  </a:lnTo>
                  <a:cubicBezTo>
                    <a:pt x="3308" y="574"/>
                    <a:pt x="3296" y="621"/>
                    <a:pt x="3317" y="657"/>
                  </a:cubicBezTo>
                  <a:cubicBezTo>
                    <a:pt x="3339" y="693"/>
                    <a:pt x="3385" y="705"/>
                    <a:pt x="342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3" name="Google Shape;413;p14"/>
            <p:cNvSpPr/>
            <p:nvPr/>
          </p:nvSpPr>
          <p:spPr>
            <a:xfrm>
              <a:off x="4354" y="2401"/>
              <a:ext cx="137" cy="30"/>
            </a:xfrm>
            <a:custGeom>
              <a:avLst/>
              <a:gdLst/>
              <a:ahLst/>
              <a:cxnLst/>
              <a:rect l="l" t="t" r="r" b="b"/>
              <a:pathLst>
                <a:path w="6500" h="1411" extrusionOk="0">
                  <a:moveTo>
                    <a:pt x="5" y="939"/>
                  </a:moveTo>
                  <a:lnTo>
                    <a:pt x="6201" y="843"/>
                  </a:lnTo>
                  <a:lnTo>
                    <a:pt x="6196" y="539"/>
                  </a:lnTo>
                  <a:lnTo>
                    <a:pt x="0" y="635"/>
                  </a:lnTo>
                  <a:lnTo>
                    <a:pt x="5" y="939"/>
                  </a:lnTo>
                  <a:close/>
                  <a:moveTo>
                    <a:pt x="5373" y="1367"/>
                  </a:moveTo>
                  <a:lnTo>
                    <a:pt x="6500" y="686"/>
                  </a:lnTo>
                  <a:lnTo>
                    <a:pt x="5353" y="41"/>
                  </a:lnTo>
                  <a:cubicBezTo>
                    <a:pt x="5280" y="0"/>
                    <a:pt x="5187" y="26"/>
                    <a:pt x="5146" y="99"/>
                  </a:cubicBezTo>
                  <a:cubicBezTo>
                    <a:pt x="5105" y="172"/>
                    <a:pt x="5131" y="265"/>
                    <a:pt x="5204" y="306"/>
                  </a:cubicBezTo>
                  <a:lnTo>
                    <a:pt x="6124" y="824"/>
                  </a:lnTo>
                  <a:lnTo>
                    <a:pt x="6120" y="561"/>
                  </a:lnTo>
                  <a:lnTo>
                    <a:pt x="5216" y="1107"/>
                  </a:lnTo>
                  <a:cubicBezTo>
                    <a:pt x="5144" y="1151"/>
                    <a:pt x="5121" y="1244"/>
                    <a:pt x="5165" y="1316"/>
                  </a:cubicBezTo>
                  <a:cubicBezTo>
                    <a:pt x="5208" y="1388"/>
                    <a:pt x="5302" y="1411"/>
                    <a:pt x="5373" y="136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4" name="Google Shape;414;p14"/>
            <p:cNvSpPr/>
            <p:nvPr/>
          </p:nvSpPr>
          <p:spPr>
            <a:xfrm>
              <a:off x="4453" y="1898"/>
              <a:ext cx="1184" cy="230"/>
            </a:xfrm>
            <a:custGeom>
              <a:avLst/>
              <a:gdLst/>
              <a:ahLst/>
              <a:cxnLst/>
              <a:rect l="l" t="t" r="r" b="b"/>
              <a:pathLst>
                <a:path w="1184" h="230" extrusionOk="0">
                  <a:moveTo>
                    <a:pt x="1156" y="230"/>
                  </a:moveTo>
                  <a:lnTo>
                    <a:pt x="1184" y="230"/>
                  </a:lnTo>
                  <a:lnTo>
                    <a:pt x="1184" y="0"/>
                  </a:lnTo>
                  <a:lnTo>
                    <a:pt x="0" y="0"/>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5" name="Google Shape;415;p14"/>
            <p:cNvSpPr/>
            <p:nvPr/>
          </p:nvSpPr>
          <p:spPr>
            <a:xfrm>
              <a:off x="4454" y="1899"/>
              <a:ext cx="71" cy="203"/>
            </a:xfrm>
            <a:custGeom>
              <a:avLst/>
              <a:gdLst/>
              <a:ahLst/>
              <a:cxnLst/>
              <a:rect l="l" t="t" r="r" b="b"/>
              <a:pathLst>
                <a:path w="1677" h="4801" extrusionOk="0">
                  <a:moveTo>
                    <a:pt x="0" y="0"/>
                  </a:moveTo>
                  <a:lnTo>
                    <a:pt x="0" y="4489"/>
                  </a:lnTo>
                  <a:lnTo>
                    <a:pt x="1526" y="4489"/>
                  </a:lnTo>
                  <a:lnTo>
                    <a:pt x="1526" y="4337"/>
                  </a:lnTo>
                  <a:lnTo>
                    <a:pt x="76" y="4337"/>
                  </a:lnTo>
                  <a:lnTo>
                    <a:pt x="152" y="4413"/>
                  </a:lnTo>
                  <a:lnTo>
                    <a:pt x="152" y="0"/>
                  </a:lnTo>
                  <a:lnTo>
                    <a:pt x="0" y="0"/>
                  </a:lnTo>
                  <a:close/>
                  <a:moveTo>
                    <a:pt x="1137" y="4777"/>
                  </a:moveTo>
                  <a:lnTo>
                    <a:pt x="1677" y="4400"/>
                  </a:lnTo>
                  <a:lnTo>
                    <a:pt x="1083" y="4116"/>
                  </a:lnTo>
                  <a:cubicBezTo>
                    <a:pt x="1046" y="4097"/>
                    <a:pt x="1000" y="4113"/>
                    <a:pt x="982" y="4151"/>
                  </a:cubicBezTo>
                  <a:cubicBezTo>
                    <a:pt x="964" y="4189"/>
                    <a:pt x="980" y="4234"/>
                    <a:pt x="1018" y="4253"/>
                  </a:cubicBezTo>
                  <a:lnTo>
                    <a:pt x="1494" y="4481"/>
                  </a:lnTo>
                  <a:lnTo>
                    <a:pt x="1483" y="4350"/>
                  </a:lnTo>
                  <a:lnTo>
                    <a:pt x="1050" y="4652"/>
                  </a:lnTo>
                  <a:cubicBezTo>
                    <a:pt x="1015" y="4676"/>
                    <a:pt x="1007" y="4723"/>
                    <a:pt x="1031" y="4758"/>
                  </a:cubicBezTo>
                  <a:cubicBezTo>
                    <a:pt x="1055" y="4792"/>
                    <a:pt x="1102" y="4801"/>
                    <a:pt x="1137" y="477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6" name="Google Shape;416;p14"/>
            <p:cNvSpPr/>
            <p:nvPr/>
          </p:nvSpPr>
          <p:spPr>
            <a:xfrm>
              <a:off x="5033" y="2206"/>
              <a:ext cx="83" cy="30"/>
            </a:xfrm>
            <a:custGeom>
              <a:avLst/>
              <a:gdLst/>
              <a:ahLst/>
              <a:cxnLst/>
              <a:rect l="l" t="t" r="r" b="b"/>
              <a:pathLst>
                <a:path w="1946" h="706" extrusionOk="0">
                  <a:moveTo>
                    <a:pt x="1" y="438"/>
                  </a:moveTo>
                  <a:lnTo>
                    <a:pt x="1796" y="426"/>
                  </a:lnTo>
                  <a:lnTo>
                    <a:pt x="1795" y="274"/>
                  </a:lnTo>
                  <a:lnTo>
                    <a:pt x="0" y="286"/>
                  </a:lnTo>
                  <a:lnTo>
                    <a:pt x="1" y="438"/>
                  </a:lnTo>
                  <a:close/>
                  <a:moveTo>
                    <a:pt x="1380" y="685"/>
                  </a:moveTo>
                  <a:lnTo>
                    <a:pt x="1946" y="349"/>
                  </a:lnTo>
                  <a:lnTo>
                    <a:pt x="1376" y="21"/>
                  </a:lnTo>
                  <a:cubicBezTo>
                    <a:pt x="1339" y="0"/>
                    <a:pt x="1293" y="13"/>
                    <a:pt x="1272" y="49"/>
                  </a:cubicBezTo>
                  <a:cubicBezTo>
                    <a:pt x="1251" y="86"/>
                    <a:pt x="1264" y="132"/>
                    <a:pt x="1300" y="153"/>
                  </a:cubicBezTo>
                  <a:lnTo>
                    <a:pt x="1758" y="416"/>
                  </a:lnTo>
                  <a:lnTo>
                    <a:pt x="1757" y="285"/>
                  </a:lnTo>
                  <a:lnTo>
                    <a:pt x="1302" y="554"/>
                  </a:lnTo>
                  <a:cubicBezTo>
                    <a:pt x="1266" y="575"/>
                    <a:pt x="1254" y="622"/>
                    <a:pt x="1276" y="658"/>
                  </a:cubicBezTo>
                  <a:cubicBezTo>
                    <a:pt x="1297" y="694"/>
                    <a:pt x="1344" y="706"/>
                    <a:pt x="1380" y="68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7" name="Google Shape;417;p14"/>
            <p:cNvSpPr/>
            <p:nvPr/>
          </p:nvSpPr>
          <p:spPr>
            <a:xfrm>
              <a:off x="4915" y="2214"/>
              <a:ext cx="355" cy="102"/>
            </a:xfrm>
            <a:custGeom>
              <a:avLst/>
              <a:gdLst/>
              <a:ahLst/>
              <a:cxnLst/>
              <a:rect l="l" t="t" r="r" b="b"/>
              <a:pathLst>
                <a:path w="4201" h="1214" extrusionOk="0">
                  <a:moveTo>
                    <a:pt x="0" y="1214"/>
                  </a:moveTo>
                  <a:lnTo>
                    <a:pt x="3654" y="1214"/>
                  </a:lnTo>
                  <a:lnTo>
                    <a:pt x="3654" y="176"/>
                  </a:lnTo>
                  <a:lnTo>
                    <a:pt x="3616" y="214"/>
                  </a:lnTo>
                  <a:lnTo>
                    <a:pt x="4125" y="214"/>
                  </a:lnTo>
                  <a:lnTo>
                    <a:pt x="4125" y="138"/>
                  </a:lnTo>
                  <a:lnTo>
                    <a:pt x="3578" y="138"/>
                  </a:lnTo>
                  <a:lnTo>
                    <a:pt x="3578" y="1176"/>
                  </a:lnTo>
                  <a:lnTo>
                    <a:pt x="3616" y="1138"/>
                  </a:lnTo>
                  <a:lnTo>
                    <a:pt x="0" y="1138"/>
                  </a:lnTo>
                  <a:lnTo>
                    <a:pt x="0" y="1214"/>
                  </a:lnTo>
                  <a:close/>
                  <a:moveTo>
                    <a:pt x="3916" y="342"/>
                  </a:moveTo>
                  <a:lnTo>
                    <a:pt x="4201" y="176"/>
                  </a:lnTo>
                  <a:lnTo>
                    <a:pt x="3916" y="11"/>
                  </a:lnTo>
                  <a:cubicBezTo>
                    <a:pt x="3898" y="0"/>
                    <a:pt x="3875" y="6"/>
                    <a:pt x="3864" y="24"/>
                  </a:cubicBezTo>
                  <a:cubicBezTo>
                    <a:pt x="3854" y="42"/>
                    <a:pt x="3860" y="66"/>
                    <a:pt x="3878" y="76"/>
                  </a:cubicBezTo>
                  <a:lnTo>
                    <a:pt x="4106" y="209"/>
                  </a:lnTo>
                  <a:lnTo>
                    <a:pt x="4106" y="144"/>
                  </a:lnTo>
                  <a:lnTo>
                    <a:pt x="3878" y="277"/>
                  </a:lnTo>
                  <a:cubicBezTo>
                    <a:pt x="3860" y="287"/>
                    <a:pt x="3854" y="310"/>
                    <a:pt x="3864" y="329"/>
                  </a:cubicBezTo>
                  <a:cubicBezTo>
                    <a:pt x="3875" y="347"/>
                    <a:pt x="3898" y="353"/>
                    <a:pt x="3916" y="342"/>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8" name="Google Shape;418;p14"/>
            <p:cNvSpPr/>
            <p:nvPr/>
          </p:nvSpPr>
          <p:spPr>
            <a:xfrm>
              <a:off x="4376" y="2105"/>
              <a:ext cx="47"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19" name="Google Shape;419;p14"/>
            <p:cNvSpPr/>
            <p:nvPr/>
          </p:nvSpPr>
          <p:spPr>
            <a:xfrm>
              <a:off x="4423" y="2105"/>
              <a:ext cx="75"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[11:7]</a:t>
              </a:r>
              <a:endParaRPr sz="2400" dirty="0">
                <a:solidFill>
                  <a:srgbClr val="E4DDD2"/>
                </a:solidFill>
                <a:latin typeface="18 VAG Rounded Light   02390" pitchFamily="2" charset="0"/>
                <a:sym typeface="Arial"/>
              </a:endParaRPr>
            </a:p>
          </p:txBody>
        </p:sp>
        <p:sp>
          <p:nvSpPr>
            <p:cNvPr id="420" name="Google Shape;420;p14"/>
            <p:cNvSpPr/>
            <p:nvPr/>
          </p:nvSpPr>
          <p:spPr>
            <a:xfrm>
              <a:off x="4373" y="2169"/>
              <a:ext cx="47"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21" name="Google Shape;421;p14"/>
            <p:cNvSpPr/>
            <p:nvPr/>
          </p:nvSpPr>
          <p:spPr>
            <a:xfrm>
              <a:off x="4419" y="2169"/>
              <a:ext cx="91"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[19:15]</a:t>
              </a:r>
              <a:endParaRPr sz="2400" dirty="0">
                <a:solidFill>
                  <a:srgbClr val="E4DDD2"/>
                </a:solidFill>
                <a:latin typeface="18 VAG Rounded Light   02390" pitchFamily="2" charset="0"/>
                <a:sym typeface="Arial"/>
              </a:endParaRPr>
            </a:p>
          </p:txBody>
        </p:sp>
        <p:sp>
          <p:nvSpPr>
            <p:cNvPr id="422" name="Google Shape;422;p14"/>
            <p:cNvSpPr/>
            <p:nvPr/>
          </p:nvSpPr>
          <p:spPr>
            <a:xfrm>
              <a:off x="4373" y="2220"/>
              <a:ext cx="47"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23" name="Google Shape;423;p14"/>
            <p:cNvSpPr/>
            <p:nvPr/>
          </p:nvSpPr>
          <p:spPr>
            <a:xfrm>
              <a:off x="4419" y="2220"/>
              <a:ext cx="91"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[24:20]</a:t>
              </a:r>
              <a:endParaRPr sz="2400" dirty="0">
                <a:solidFill>
                  <a:srgbClr val="E4DDD2"/>
                </a:solidFill>
                <a:latin typeface="18 VAG Rounded Light   02390" pitchFamily="2" charset="0"/>
                <a:sym typeface="Arial"/>
              </a:endParaRPr>
            </a:p>
          </p:txBody>
        </p:sp>
        <p:sp>
          <p:nvSpPr>
            <p:cNvPr id="424" name="Google Shape;424;p14"/>
            <p:cNvSpPr/>
            <p:nvPr/>
          </p:nvSpPr>
          <p:spPr>
            <a:xfrm>
              <a:off x="4361" y="2362"/>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25" name="Google Shape;425;p14"/>
            <p:cNvSpPr/>
            <p:nvPr/>
          </p:nvSpPr>
          <p:spPr>
            <a:xfrm>
              <a:off x="4407" y="2362"/>
              <a:ext cx="75"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[31:7]</a:t>
              </a:r>
              <a:endParaRPr sz="2400" dirty="0">
                <a:solidFill>
                  <a:srgbClr val="E4DDD2"/>
                </a:solidFill>
                <a:latin typeface="18 VAG Rounded Light   02390" pitchFamily="2" charset="0"/>
                <a:sym typeface="Arial"/>
              </a:endParaRPr>
            </a:p>
          </p:txBody>
        </p:sp>
        <p:sp>
          <p:nvSpPr>
            <p:cNvPr id="426" name="Google Shape;426;p14"/>
            <p:cNvSpPr/>
            <p:nvPr/>
          </p:nvSpPr>
          <p:spPr>
            <a:xfrm>
              <a:off x="4912" y="2170"/>
              <a:ext cx="87" cy="147"/>
            </a:xfrm>
            <a:custGeom>
              <a:avLst/>
              <a:gdLst/>
              <a:ahLst/>
              <a:cxnLst/>
              <a:rect l="l" t="t" r="r" b="b"/>
              <a:pathLst>
                <a:path w="2060" h="3475" extrusionOk="0">
                  <a:moveTo>
                    <a:pt x="0" y="3475"/>
                  </a:moveTo>
                  <a:lnTo>
                    <a:pt x="0" y="318"/>
                  </a:lnTo>
                  <a:lnTo>
                    <a:pt x="1910" y="318"/>
                  </a:lnTo>
                  <a:lnTo>
                    <a:pt x="1910" y="470"/>
                  </a:lnTo>
                  <a:lnTo>
                    <a:pt x="76" y="470"/>
                  </a:lnTo>
                  <a:lnTo>
                    <a:pt x="152" y="394"/>
                  </a:lnTo>
                  <a:lnTo>
                    <a:pt x="152" y="3475"/>
                  </a:lnTo>
                  <a:lnTo>
                    <a:pt x="0" y="3475"/>
                  </a:lnTo>
                  <a:close/>
                  <a:moveTo>
                    <a:pt x="1525" y="25"/>
                  </a:moveTo>
                  <a:lnTo>
                    <a:pt x="2060" y="409"/>
                  </a:lnTo>
                  <a:lnTo>
                    <a:pt x="1463" y="685"/>
                  </a:lnTo>
                  <a:cubicBezTo>
                    <a:pt x="1425" y="703"/>
                    <a:pt x="1380" y="686"/>
                    <a:pt x="1362" y="648"/>
                  </a:cubicBezTo>
                  <a:cubicBezTo>
                    <a:pt x="1344" y="610"/>
                    <a:pt x="1361" y="565"/>
                    <a:pt x="1399" y="547"/>
                  </a:cubicBezTo>
                  <a:lnTo>
                    <a:pt x="1878" y="325"/>
                  </a:lnTo>
                  <a:lnTo>
                    <a:pt x="1866" y="456"/>
                  </a:lnTo>
                  <a:lnTo>
                    <a:pt x="1437" y="148"/>
                  </a:lnTo>
                  <a:cubicBezTo>
                    <a:pt x="1403" y="124"/>
                    <a:pt x="1395" y="76"/>
                    <a:pt x="1419" y="42"/>
                  </a:cubicBezTo>
                  <a:cubicBezTo>
                    <a:pt x="1444" y="8"/>
                    <a:pt x="1491" y="0"/>
                    <a:pt x="1525" y="2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27" name="Google Shape;427;p14"/>
            <p:cNvSpPr/>
            <p:nvPr/>
          </p:nvSpPr>
          <p:spPr>
            <a:xfrm>
              <a:off x="5546" y="1980"/>
              <a:ext cx="62"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pc+4</a:t>
              </a:r>
              <a:endParaRPr sz="2400" dirty="0">
                <a:solidFill>
                  <a:srgbClr val="E4DDD2"/>
                </a:solidFill>
                <a:latin typeface="18 VAG Rounded Light   02390" pitchFamily="2" charset="0"/>
                <a:sym typeface="Arial"/>
              </a:endParaRPr>
            </a:p>
          </p:txBody>
        </p:sp>
        <p:sp>
          <p:nvSpPr>
            <p:cNvPr id="428" name="Google Shape;428;p14"/>
            <p:cNvSpPr/>
            <p:nvPr/>
          </p:nvSpPr>
          <p:spPr>
            <a:xfrm>
              <a:off x="5473" y="2011"/>
              <a:ext cx="38"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alu</a:t>
              </a:r>
              <a:endParaRPr sz="2400" dirty="0">
                <a:solidFill>
                  <a:srgbClr val="E4DDD2"/>
                </a:solidFill>
                <a:latin typeface="18 VAG Rounded Light   02390" pitchFamily="2" charset="0"/>
                <a:sym typeface="Arial"/>
              </a:endParaRPr>
            </a:p>
          </p:txBody>
        </p:sp>
        <p:sp>
          <p:nvSpPr>
            <p:cNvPr id="429" name="Google Shape;429;p14"/>
            <p:cNvSpPr/>
            <p:nvPr/>
          </p:nvSpPr>
          <p:spPr>
            <a:xfrm>
              <a:off x="5497" y="2189"/>
              <a:ext cx="6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mem</a:t>
              </a:r>
              <a:endParaRPr sz="2400" dirty="0">
                <a:solidFill>
                  <a:srgbClr val="E4DDD2"/>
                </a:solidFill>
                <a:latin typeface="18 VAG Rounded Light   02390" pitchFamily="2" charset="0"/>
                <a:sym typeface="Arial"/>
              </a:endParaRPr>
            </a:p>
          </p:txBody>
        </p:sp>
        <p:sp>
          <p:nvSpPr>
            <p:cNvPr id="430" name="Google Shape;430;p14"/>
            <p:cNvSpPr/>
            <p:nvPr/>
          </p:nvSpPr>
          <p:spPr>
            <a:xfrm>
              <a:off x="5620" y="2129"/>
              <a:ext cx="3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wb</a:t>
              </a:r>
              <a:endParaRPr sz="2400" dirty="0">
                <a:solidFill>
                  <a:srgbClr val="E4DDD2"/>
                </a:solidFill>
                <a:latin typeface="18 VAG Rounded Light   02390" pitchFamily="2" charset="0"/>
                <a:sym typeface="Arial"/>
              </a:endParaRPr>
            </a:p>
          </p:txBody>
        </p:sp>
        <p:sp>
          <p:nvSpPr>
            <p:cNvPr id="431" name="Google Shape;431;p14"/>
            <p:cNvSpPr/>
            <p:nvPr/>
          </p:nvSpPr>
          <p:spPr>
            <a:xfrm>
              <a:off x="3893" y="2077"/>
              <a:ext cx="38"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alu</a:t>
              </a:r>
              <a:endParaRPr sz="2400" dirty="0">
                <a:solidFill>
                  <a:srgbClr val="E4DDD2"/>
                </a:solidFill>
                <a:latin typeface="18 VAG Rounded Light   02390" pitchFamily="2" charset="0"/>
                <a:sym typeface="Arial"/>
              </a:endParaRPr>
            </a:p>
          </p:txBody>
        </p:sp>
        <p:sp>
          <p:nvSpPr>
            <p:cNvPr id="432" name="Google Shape;432;p14"/>
            <p:cNvSpPr/>
            <p:nvPr/>
          </p:nvSpPr>
          <p:spPr>
            <a:xfrm>
              <a:off x="3868" y="2142"/>
              <a:ext cx="62"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pc+4</a:t>
              </a:r>
              <a:endParaRPr sz="2400" dirty="0">
                <a:solidFill>
                  <a:srgbClr val="E4DDD2"/>
                </a:solidFill>
                <a:latin typeface="18 VAG Rounded Light   02390" pitchFamily="2" charset="0"/>
                <a:sym typeface="Arial"/>
              </a:endParaRPr>
            </a:p>
          </p:txBody>
        </p:sp>
        <p:sp>
          <p:nvSpPr>
            <p:cNvPr id="433" name="Google Shape;433;p14"/>
            <p:cNvSpPr/>
            <p:nvPr/>
          </p:nvSpPr>
          <p:spPr>
            <a:xfrm>
              <a:off x="4893" y="2066"/>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Reg</a:t>
              </a:r>
              <a:endParaRPr sz="2400" dirty="0">
                <a:solidFill>
                  <a:srgbClr val="E4DDD2"/>
                </a:solidFill>
                <a:latin typeface="18 VAG Rounded Light   02390" pitchFamily="2" charset="0"/>
                <a:sym typeface="Arial"/>
              </a:endParaRPr>
            </a:p>
          </p:txBody>
        </p:sp>
        <p:sp>
          <p:nvSpPr>
            <p:cNvPr id="434" name="Google Shape;434;p14"/>
            <p:cNvSpPr/>
            <p:nvPr/>
          </p:nvSpPr>
          <p:spPr>
            <a:xfrm>
              <a:off x="4940" y="2066"/>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[rs1]</a:t>
              </a:r>
              <a:endParaRPr sz="2400" dirty="0">
                <a:solidFill>
                  <a:srgbClr val="E4DDD2"/>
                </a:solidFill>
                <a:latin typeface="18 VAG Rounded Light   02390" pitchFamily="2" charset="0"/>
                <a:sym typeface="Arial"/>
              </a:endParaRPr>
            </a:p>
          </p:txBody>
        </p:sp>
        <p:sp>
          <p:nvSpPr>
            <p:cNvPr id="435" name="Google Shape;435;p14"/>
            <p:cNvSpPr/>
            <p:nvPr/>
          </p:nvSpPr>
          <p:spPr>
            <a:xfrm>
              <a:off x="4911" y="1997"/>
              <a:ext cx="30"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pc</a:t>
              </a:r>
              <a:endParaRPr sz="2400" dirty="0">
                <a:solidFill>
                  <a:srgbClr val="E4DDD2"/>
                </a:solidFill>
                <a:latin typeface="18 VAG Rounded Light   02390" pitchFamily="2" charset="0"/>
                <a:sym typeface="Arial"/>
              </a:endParaRPr>
            </a:p>
          </p:txBody>
        </p:sp>
        <p:sp>
          <p:nvSpPr>
            <p:cNvPr id="436" name="Google Shape;436;p14"/>
            <p:cNvSpPr/>
            <p:nvPr/>
          </p:nvSpPr>
          <p:spPr>
            <a:xfrm>
              <a:off x="4656" y="2379"/>
              <a:ext cx="58"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imm</a:t>
              </a:r>
              <a:endParaRPr sz="2400" dirty="0">
                <a:solidFill>
                  <a:srgbClr val="E4DDD2"/>
                </a:solidFill>
                <a:latin typeface="18 VAG Rounded Light   02390" pitchFamily="2" charset="0"/>
                <a:sym typeface="Arial"/>
              </a:endParaRPr>
            </a:p>
          </p:txBody>
        </p:sp>
        <p:sp>
          <p:nvSpPr>
            <p:cNvPr id="437" name="Google Shape;437;p14"/>
            <p:cNvSpPr/>
            <p:nvPr/>
          </p:nvSpPr>
          <p:spPr>
            <a:xfrm>
              <a:off x="4714" y="2379"/>
              <a:ext cx="75"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[31:0]</a:t>
              </a:r>
              <a:endParaRPr sz="2400" dirty="0">
                <a:solidFill>
                  <a:srgbClr val="E4DDD2"/>
                </a:solidFill>
                <a:latin typeface="18 VAG Rounded Light   02390" pitchFamily="2" charset="0"/>
                <a:sym typeface="Arial"/>
              </a:endParaRPr>
            </a:p>
          </p:txBody>
        </p:sp>
        <p:sp>
          <p:nvSpPr>
            <p:cNvPr id="438" name="Google Shape;438;p14"/>
            <p:cNvSpPr/>
            <p:nvPr/>
          </p:nvSpPr>
          <p:spPr>
            <a:xfrm>
              <a:off x="4890" y="2134"/>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Reg</a:t>
              </a:r>
              <a:endParaRPr sz="2400" dirty="0">
                <a:solidFill>
                  <a:srgbClr val="E4DDD2"/>
                </a:solidFill>
                <a:latin typeface="18 VAG Rounded Light   02390" pitchFamily="2" charset="0"/>
                <a:sym typeface="Arial"/>
              </a:endParaRPr>
            </a:p>
          </p:txBody>
        </p:sp>
        <p:sp>
          <p:nvSpPr>
            <p:cNvPr id="439" name="Google Shape;439;p14"/>
            <p:cNvSpPr/>
            <p:nvPr/>
          </p:nvSpPr>
          <p:spPr>
            <a:xfrm>
              <a:off x="4937" y="2134"/>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[rs2]</a:t>
              </a:r>
              <a:endParaRPr sz="2400" dirty="0">
                <a:solidFill>
                  <a:srgbClr val="E4DDD2"/>
                </a:solidFill>
                <a:latin typeface="18 VAG Rounded Light   02390" pitchFamily="2" charset="0"/>
                <a:sym typeface="Arial"/>
              </a:endParaRPr>
            </a:p>
          </p:txBody>
        </p:sp>
        <p:sp>
          <p:nvSpPr>
            <p:cNvPr id="440" name="Google Shape;440;p14"/>
            <p:cNvSpPr/>
            <p:nvPr/>
          </p:nvSpPr>
          <p:spPr>
            <a:xfrm>
              <a:off x="4611" y="2223"/>
              <a:ext cx="388" cy="202"/>
            </a:xfrm>
            <a:custGeom>
              <a:avLst/>
              <a:gdLst/>
              <a:ahLst/>
              <a:cxnLst/>
              <a:rect l="l" t="t" r="r" b="b"/>
              <a:pathLst>
                <a:path w="9167" h="4763" extrusionOk="0">
                  <a:moveTo>
                    <a:pt x="0" y="4763"/>
                  </a:moveTo>
                  <a:lnTo>
                    <a:pt x="7725" y="4763"/>
                  </a:lnTo>
                  <a:lnTo>
                    <a:pt x="7725" y="352"/>
                  </a:lnTo>
                  <a:lnTo>
                    <a:pt x="7649" y="428"/>
                  </a:lnTo>
                  <a:lnTo>
                    <a:pt x="9017" y="428"/>
                  </a:lnTo>
                  <a:lnTo>
                    <a:pt x="9017" y="276"/>
                  </a:lnTo>
                  <a:lnTo>
                    <a:pt x="7573" y="276"/>
                  </a:lnTo>
                  <a:lnTo>
                    <a:pt x="7573" y="4687"/>
                  </a:lnTo>
                  <a:lnTo>
                    <a:pt x="7649" y="4611"/>
                  </a:lnTo>
                  <a:lnTo>
                    <a:pt x="0" y="4611"/>
                  </a:lnTo>
                  <a:lnTo>
                    <a:pt x="0" y="4763"/>
                  </a:lnTo>
                  <a:close/>
                  <a:moveTo>
                    <a:pt x="8599" y="684"/>
                  </a:moveTo>
                  <a:lnTo>
                    <a:pt x="9167" y="352"/>
                  </a:lnTo>
                  <a:lnTo>
                    <a:pt x="8599" y="21"/>
                  </a:lnTo>
                  <a:cubicBezTo>
                    <a:pt x="8563" y="0"/>
                    <a:pt x="8516" y="12"/>
                    <a:pt x="8495" y="48"/>
                  </a:cubicBezTo>
                  <a:cubicBezTo>
                    <a:pt x="8474" y="84"/>
                    <a:pt x="8486" y="131"/>
                    <a:pt x="8522" y="152"/>
                  </a:cubicBezTo>
                  <a:lnTo>
                    <a:pt x="8978" y="418"/>
                  </a:lnTo>
                  <a:lnTo>
                    <a:pt x="8978" y="287"/>
                  </a:lnTo>
                  <a:lnTo>
                    <a:pt x="8522" y="553"/>
                  </a:lnTo>
                  <a:cubicBezTo>
                    <a:pt x="8486" y="574"/>
                    <a:pt x="8474" y="621"/>
                    <a:pt x="8495" y="657"/>
                  </a:cubicBezTo>
                  <a:cubicBezTo>
                    <a:pt x="8516" y="693"/>
                    <a:pt x="8563" y="705"/>
                    <a:pt x="8599"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41" name="Google Shape;441;p14"/>
            <p:cNvSpPr/>
            <p:nvPr/>
          </p:nvSpPr>
          <p:spPr>
            <a:xfrm>
              <a:off x="4469" y="2034"/>
              <a:ext cx="39"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wb</a:t>
              </a:r>
              <a:endParaRPr sz="2400" dirty="0">
                <a:solidFill>
                  <a:srgbClr val="E4DDD2"/>
                </a:solidFill>
                <a:latin typeface="18 VAG Rounded Light   02390" pitchFamily="2" charset="0"/>
                <a:sym typeface="Arial"/>
              </a:endParaRPr>
            </a:p>
          </p:txBody>
        </p:sp>
      </p:grpSp>
      <p:sp>
        <p:nvSpPr>
          <p:cNvPr id="442" name="Google Shape;442;p14"/>
          <p:cNvSpPr/>
          <p:nvPr/>
        </p:nvSpPr>
        <p:spPr>
          <a:xfrm>
            <a:off x="3067026" y="1803401"/>
            <a:ext cx="60959" cy="60959"/>
          </a:xfrm>
          <a:prstGeom prst="rect">
            <a:avLst/>
          </a:prstGeom>
          <a:gradFill>
            <a:gsLst>
              <a:gs pos="0">
                <a:srgbClr val="D6F0BB"/>
              </a:gs>
              <a:gs pos="25000">
                <a:srgbClr val="AED57D"/>
              </a:gs>
              <a:gs pos="40000">
                <a:srgbClr val="A5D26A"/>
              </a:gs>
              <a:gs pos="50000">
                <a:srgbClr val="A4D167"/>
              </a:gs>
              <a:gs pos="60000">
                <a:srgbClr val="A5D26A"/>
              </a:gs>
              <a:gs pos="75000">
                <a:srgbClr val="B0D97E"/>
              </a:gs>
              <a:gs pos="100000">
                <a:srgbClr val="D5F2B9"/>
              </a:gs>
            </a:gsLst>
            <a:lin ang="5400000" scaled="0"/>
          </a:gradFill>
          <a:ln w="120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endParaRPr sz="30499">
              <a:solidFill>
                <a:schemeClr val="lt1"/>
              </a:solidFill>
              <a:latin typeface="Helvetica Neue"/>
              <a:ea typeface="Helvetica Neue"/>
              <a:cs typeface="Helvetica Neue"/>
              <a:sym typeface="Helvetica Neue"/>
            </a:endParaRPr>
          </a:p>
        </p:txBody>
      </p:sp>
      <p:sp>
        <p:nvSpPr>
          <p:cNvPr id="443" name="Google Shape;443;p14"/>
          <p:cNvSpPr/>
          <p:nvPr/>
        </p:nvSpPr>
        <p:spPr>
          <a:xfrm>
            <a:off x="3127984" y="1812085"/>
            <a:ext cx="9014813" cy="951441"/>
          </a:xfrm>
          <a:prstGeom prst="rect">
            <a:avLst/>
          </a:prstGeom>
          <a:solidFill>
            <a:srgbClr val="0070C0">
              <a:alpha val="32549"/>
            </a:srgbClr>
          </a:solidFill>
          <a:ln w="28575" cap="flat" cmpd="sng">
            <a:solidFill>
              <a:srgbClr val="FFFF00"/>
            </a:solidFill>
            <a:prstDash val="solid"/>
            <a:round/>
            <a:headEnd type="none" w="sm" len="sm"/>
            <a:tailEnd type="none" w="sm" len="sm"/>
          </a:ln>
        </p:spPr>
        <p:txBody>
          <a:bodyPr spcFirstLastPara="1" wrap="square" lIns="121900" tIns="60933" rIns="121900" bIns="60933" anchor="ctr" anchorCtr="0">
            <a:noAutofit/>
          </a:bodyPr>
          <a:lstStyle/>
          <a:p>
            <a:pPr algn="ctr"/>
            <a:endParaRPr sz="17156" i="1">
              <a:solidFill>
                <a:schemeClr val="lt1"/>
              </a:solidFill>
              <a:latin typeface="Helvetica Neue"/>
              <a:ea typeface="Helvetica Neue"/>
              <a:cs typeface="Helvetica Neue"/>
              <a:sym typeface="Helvetica Neue"/>
            </a:endParaRPr>
          </a:p>
        </p:txBody>
      </p:sp>
      <p:sp>
        <p:nvSpPr>
          <p:cNvPr id="444" name="Google Shape;444;p14"/>
          <p:cNvSpPr/>
          <p:nvPr/>
        </p:nvSpPr>
        <p:spPr>
          <a:xfrm>
            <a:off x="9209720" y="1856026"/>
            <a:ext cx="2933077" cy="861720"/>
          </a:xfrm>
          <a:prstGeom prst="rect">
            <a:avLst/>
          </a:prstGeom>
          <a:solidFill>
            <a:srgbClr val="FEB515"/>
          </a:solidFill>
          <a:ln>
            <a:noFill/>
          </a:ln>
        </p:spPr>
        <p:txBody>
          <a:bodyPr spcFirstLastPara="1" wrap="square" lIns="121900" tIns="60933" rIns="121900" bIns="60933" anchor="t" anchorCtr="0">
            <a:spAutoFit/>
          </a:bodyPr>
          <a:lstStyle/>
          <a:p>
            <a:pPr algn="r"/>
            <a:r>
              <a:rPr lang="en-US" sz="1600" dirty="0">
                <a:latin typeface="18 VAG Rounded Light   02390" pitchFamily="2" charset="0"/>
                <a:sym typeface="Arial"/>
              </a:rPr>
              <a:t>Anything can be represented</a:t>
            </a:r>
            <a:br>
              <a:rPr lang="en-US" sz="1600" dirty="0">
                <a:latin typeface="18 VAG Rounded Light   02390" pitchFamily="2" charset="0"/>
                <a:sym typeface="Arial"/>
              </a:rPr>
            </a:br>
            <a:r>
              <a:rPr lang="en-US" sz="1600" dirty="0">
                <a:latin typeface="18 VAG Rounded Light   02390" pitchFamily="2" charset="0"/>
                <a:sym typeface="Arial"/>
              </a:rPr>
              <a:t>as a number, </a:t>
            </a:r>
            <a:br>
              <a:rPr lang="en-US" sz="1600" dirty="0">
                <a:latin typeface="18 VAG Rounded Light   02390" pitchFamily="2" charset="0"/>
                <a:sym typeface="Arial"/>
              </a:rPr>
            </a:br>
            <a:r>
              <a:rPr lang="en-US" sz="1600" dirty="0">
                <a:latin typeface="18 VAG Rounded Light   02390" pitchFamily="2" charset="0"/>
                <a:sym typeface="Arial"/>
              </a:rPr>
              <a:t>i.e., data or instructions</a:t>
            </a:r>
            <a:endParaRPr sz="1800" dirty="0">
              <a:latin typeface="18 VAG Rounded Light   02390" pitchFamily="2" charset="0"/>
            </a:endParaRPr>
          </a:p>
        </p:txBody>
      </p:sp>
      <p:pic>
        <p:nvPicPr>
          <p:cNvPr id="3" name="Picture 2">
            <a:extLst>
              <a:ext uri="{FF2B5EF4-FFF2-40B4-BE49-F238E27FC236}">
                <a16:creationId xmlns:a16="http://schemas.microsoft.com/office/drawing/2014/main" id="{7A2CB5E3-2AB8-DC8A-AC11-D92760097648}"/>
              </a:ext>
            </a:extLst>
          </p:cNvPr>
          <p:cNvPicPr>
            <a:picLocks noChangeAspect="1"/>
          </p:cNvPicPr>
          <p:nvPr/>
        </p:nvPicPr>
        <p:blipFill>
          <a:blip r:embed="rId4"/>
          <a:stretch>
            <a:fillRect/>
          </a:stretch>
        </p:blipFill>
        <p:spPr>
          <a:xfrm>
            <a:off x="771083" y="2611751"/>
            <a:ext cx="1346200" cy="3149600"/>
          </a:xfrm>
          <a:prstGeom prst="rect">
            <a:avLst/>
          </a:prstGeom>
        </p:spPr>
      </p:pic>
    </p:spTree>
    <p:extLst>
      <p:ext uri="{BB962C8B-B14F-4D97-AF65-F5344CB8AC3E}">
        <p14:creationId xmlns:p14="http://schemas.microsoft.com/office/powerpoint/2010/main" val="33240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5"/>
          <p:cNvSpPr>
            <a:spLocks noGrp="1" noChangeArrowheads="1"/>
          </p:cNvSpPr>
          <p:nvPr>
            <p:ph type="title"/>
          </p:nvPr>
        </p:nvSpPr>
        <p:spPr>
          <a:ln/>
        </p:spPr>
        <p:txBody>
          <a:bodyPr/>
          <a:lstStyle/>
          <a:p>
            <a:r>
              <a:rPr lang="en-US" dirty="0"/>
              <a:t>Assembly Language</a:t>
            </a:r>
          </a:p>
        </p:txBody>
      </p:sp>
      <p:sp>
        <p:nvSpPr>
          <p:cNvPr id="12294" name="Rectangle 6"/>
          <p:cNvSpPr>
            <a:spLocks noGrp="1" noChangeArrowheads="1"/>
          </p:cNvSpPr>
          <p:nvPr>
            <p:ph idx="1"/>
          </p:nvPr>
        </p:nvSpPr>
        <p:spPr>
          <a:ln/>
        </p:spPr>
        <p:txBody>
          <a:bodyPr>
            <a:normAutofit/>
          </a:bodyPr>
          <a:lstStyle/>
          <a:p>
            <a:pPr marL="468313" indent="-382588">
              <a:spcBef>
                <a:spcPct val="0"/>
              </a:spcBef>
            </a:pPr>
            <a:r>
              <a:rPr lang="en-US" sz="3200" dirty="0"/>
              <a:t>Basic job of a CPU: execute lots of </a:t>
            </a:r>
            <a:r>
              <a:rPr lang="en-US" sz="3200" b="0" dirty="0">
                <a:solidFill>
                  <a:srgbClr val="D8E156"/>
                </a:solidFill>
                <a:latin typeface="18 VAG Rounded Light   02390" pitchFamily="2" charset="0"/>
              </a:rPr>
              <a:t>instructions</a:t>
            </a:r>
            <a:r>
              <a:rPr lang="en-US" sz="3200" dirty="0"/>
              <a:t>.</a:t>
            </a:r>
          </a:p>
          <a:p>
            <a:pPr marL="468313" indent="-382588"/>
            <a:r>
              <a:rPr lang="en-US" sz="3200" dirty="0"/>
              <a:t>Instructions are the primitive operations that the CPU may execute.</a:t>
            </a:r>
          </a:p>
          <a:p>
            <a:pPr lvl="1"/>
            <a:r>
              <a:rPr lang="en-US" sz="2667" dirty="0"/>
              <a:t>Like a sentence: </a:t>
            </a:r>
            <a:r>
              <a:rPr lang="en-US" sz="2667" i="1" dirty="0">
                <a:solidFill>
                  <a:schemeClr val="accent4"/>
                </a:solidFill>
                <a:latin typeface="18 VAG ROUNDED LIGHT   02390" pitchFamily="2" charset="0"/>
              </a:rPr>
              <a:t>operations</a:t>
            </a:r>
            <a:r>
              <a:rPr lang="en-US" sz="2667" dirty="0"/>
              <a:t> (verbs) applied to </a:t>
            </a:r>
            <a:r>
              <a:rPr lang="en-US" sz="2667" i="1" dirty="0">
                <a:solidFill>
                  <a:schemeClr val="accent4"/>
                </a:solidFill>
                <a:latin typeface="18 VAG ROUNDED LIGHT   02390" pitchFamily="2" charset="0"/>
              </a:rPr>
              <a:t>operands</a:t>
            </a:r>
            <a:r>
              <a:rPr lang="en-US" sz="2667" dirty="0"/>
              <a:t> (objects), processed in sequence </a:t>
            </a:r>
            <a:r>
              <a:rPr lang="is-IS" sz="2667" dirty="0"/>
              <a:t>…</a:t>
            </a:r>
          </a:p>
          <a:p>
            <a:pPr marL="468313" indent="-382588"/>
            <a:r>
              <a:rPr lang="en-US" sz="3200" dirty="0"/>
              <a:t>Different CPUs implement different sets of instructions.  The set of instructions a particular CPU implements is an </a:t>
            </a:r>
            <a:r>
              <a:rPr lang="en-US" sz="3200" b="0" dirty="0">
                <a:solidFill>
                  <a:srgbClr val="D8E156"/>
                </a:solidFill>
                <a:latin typeface="18 VAG Rounded Light   02390" pitchFamily="2" charset="0"/>
              </a:rPr>
              <a:t>Instruction Set Architecture </a:t>
            </a:r>
            <a:r>
              <a:rPr lang="en-US" sz="3200" dirty="0"/>
              <a:t>(</a:t>
            </a:r>
            <a:r>
              <a:rPr lang="en-US" sz="3200" b="0" dirty="0">
                <a:solidFill>
                  <a:srgbClr val="D8E156"/>
                </a:solidFill>
                <a:latin typeface="18 VAG Rounded Light   02390" pitchFamily="2" charset="0"/>
              </a:rPr>
              <a:t>ISA</a:t>
            </a:r>
            <a:r>
              <a:rPr lang="en-US" sz="3200" dirty="0"/>
              <a:t>).</a:t>
            </a:r>
          </a:p>
          <a:p>
            <a:pPr lvl="1"/>
            <a:r>
              <a:rPr lang="en-US" sz="2667" dirty="0"/>
              <a:t>Examples: ARM (cell phones), Intel x86 (i9, i7, i5, i3), IBM/Motorola PowerPC (old Macs), MIPS, </a:t>
            </a:r>
            <a:r>
              <a:rPr lang="en-US" sz="2667" i="1" dirty="0">
                <a:solidFill>
                  <a:schemeClr val="accent4"/>
                </a:solidFill>
                <a:latin typeface="18 VAG ROUNDED LIGHT   02390" pitchFamily="2" charset="0"/>
              </a:rPr>
              <a:t>RISC-V</a:t>
            </a:r>
            <a:r>
              <a:rPr lang="en-US" sz="2667" dirty="0"/>
              <a:t>, ...</a:t>
            </a:r>
          </a:p>
        </p:txBody>
      </p:sp>
    </p:spTree>
    <p:extLst>
      <p:ext uri="{BB962C8B-B14F-4D97-AF65-F5344CB8AC3E}">
        <p14:creationId xmlns:p14="http://schemas.microsoft.com/office/powerpoint/2010/main" val="1666276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Grp="1" noChangeArrowheads="1"/>
          </p:cNvSpPr>
          <p:nvPr>
            <p:ph type="title"/>
          </p:nvPr>
        </p:nvSpPr>
        <p:spPr>
          <a:ln/>
        </p:spPr>
        <p:txBody>
          <a:bodyPr/>
          <a:lstStyle/>
          <a:p>
            <a:r>
              <a:rPr lang="en-US"/>
              <a:t>Book: Programming From the Ground Up</a:t>
            </a:r>
          </a:p>
        </p:txBody>
      </p:sp>
      <p:sp>
        <p:nvSpPr>
          <p:cNvPr id="13318" name="Rectangle 6"/>
          <p:cNvSpPr>
            <a:spLocks noGrp="1" noChangeArrowheads="1"/>
          </p:cNvSpPr>
          <p:nvPr>
            <p:ph idx="1"/>
          </p:nvPr>
        </p:nvSpPr>
        <p:spPr>
          <a:xfrm>
            <a:off x="288414" y="916710"/>
            <a:ext cx="8635454" cy="5287965"/>
          </a:xfrm>
          <a:ln/>
        </p:spPr>
        <p:txBody>
          <a:bodyPr/>
          <a:lstStyle/>
          <a:p>
            <a:pPr marL="0" indent="0">
              <a:spcBef>
                <a:spcPct val="0"/>
              </a:spcBef>
              <a:buNone/>
              <a:tabLst>
                <a:tab pos="8220456" algn="r"/>
              </a:tabLst>
            </a:pPr>
            <a:r>
              <a:rPr lang="ja-JP" altLang="en-US" sz="2133" b="0" dirty="0">
                <a:latin typeface="18 VAG Rounded Light   02390" pitchFamily="2" charset="0"/>
                <a:cs typeface="Arial Italic" charset="0"/>
                <a:sym typeface="Arial Italic" charset="0"/>
              </a:rPr>
              <a:t>“</a:t>
            </a:r>
            <a:r>
              <a:rPr lang="en-US" sz="2133" b="0" dirty="0">
                <a:latin typeface="18 VAG Rounded Light   02390" pitchFamily="2" charset="0"/>
                <a:cs typeface="Arial Italic" charset="0"/>
                <a:sym typeface="Arial Italic" charset="0"/>
              </a:rPr>
              <a:t>A new book was just released which </a:t>
            </a:r>
            <a:r>
              <a:rPr lang="en-US" sz="2133" b="0" dirty="0">
                <a:latin typeface="18 VAG Rounded Light   02390" pitchFamily="2" charset="0"/>
                <a:cs typeface="Arial Italic" charset="0"/>
                <a:sym typeface="Arial Italic" charset="0"/>
              </a:rPr>
              <a:t>is</a:t>
            </a:r>
            <a:r>
              <a:rPr lang="en-US" sz="2133" b="0" dirty="0">
                <a:latin typeface="18 VAG Rounded Light   02390" pitchFamily="2" charset="0"/>
                <a:ea typeface="ヒラギノ角ゴ ProN W3" charset="0"/>
                <a:cs typeface="Arial Italic" charset="0"/>
                <a:sym typeface="Arial Italic" charset="0"/>
              </a:rPr>
              <a:t> </a:t>
            </a:r>
            <a:r>
              <a:rPr lang="en-US" sz="2133" b="0" dirty="0">
                <a:latin typeface="18 VAG Rounded Light   02390" pitchFamily="2" charset="0"/>
                <a:cs typeface="Arial Italic" charset="0"/>
                <a:sym typeface="Arial Italic" charset="0"/>
              </a:rPr>
              <a:t>based </a:t>
            </a:r>
            <a:r>
              <a:rPr lang="en-US" sz="2133" b="0" dirty="0">
                <a:latin typeface="18 VAG Rounded Light   02390" pitchFamily="2" charset="0"/>
                <a:cs typeface="Arial Italic" charset="0"/>
                <a:sym typeface="Arial Italic" charset="0"/>
              </a:rPr>
              <a:t>on a new </a:t>
            </a:r>
            <a:r>
              <a:rPr lang="en-US" sz="2133" b="0" dirty="0">
                <a:latin typeface="18 VAG Rounded Light   02390" pitchFamily="2" charset="0"/>
                <a:cs typeface="Arial Italic" charset="0"/>
                <a:sym typeface="Arial Italic" charset="0"/>
              </a:rPr>
              <a:t>concept – teaching</a:t>
            </a:r>
            <a:r>
              <a:rPr lang="en-US" sz="2133" b="0" dirty="0">
                <a:latin typeface="18 VAG Rounded Light   02390" pitchFamily="2" charset="0"/>
                <a:ea typeface="ヒラギノ角ゴ ProN W3" charset="0"/>
                <a:cs typeface="Arial Italic" charset="0"/>
                <a:sym typeface="Arial Italic" charset="0"/>
              </a:rPr>
              <a:t> </a:t>
            </a:r>
            <a:r>
              <a:rPr lang="en-US" sz="2133" b="0" dirty="0">
                <a:latin typeface="18 VAG Rounded Light   02390" pitchFamily="2" charset="0"/>
                <a:cs typeface="Arial Italic" charset="0"/>
                <a:sym typeface="Arial Italic" charset="0"/>
              </a:rPr>
              <a:t>computer </a:t>
            </a:r>
            <a:r>
              <a:rPr lang="en-US" sz="2133" b="0" dirty="0">
                <a:latin typeface="18 VAG Rounded Light   02390" pitchFamily="2" charset="0"/>
                <a:cs typeface="Arial Italic" charset="0"/>
                <a:sym typeface="Arial Italic" charset="0"/>
              </a:rPr>
              <a:t>science through assembly language (Linux x86 assembly language, to be exact). This book teaches how the machine itself operates, rather than just</a:t>
            </a:r>
            <a:r>
              <a:rPr lang="en-US" sz="2133" b="0" dirty="0">
                <a:latin typeface="18 VAG Rounded Light   02390" pitchFamily="2" charset="0"/>
                <a:ea typeface="ヒラギノ角ゴ ProN W3" charset="0"/>
                <a:cs typeface="Arial Italic" charset="0"/>
                <a:sym typeface="Arial Italic" charset="0"/>
              </a:rPr>
              <a:t> </a:t>
            </a:r>
            <a:r>
              <a:rPr lang="en-US" sz="2133" b="0" dirty="0">
                <a:latin typeface="18 VAG Rounded Light   02390" pitchFamily="2" charset="0"/>
                <a:cs typeface="Arial Italic" charset="0"/>
                <a:sym typeface="Arial Italic" charset="0"/>
              </a:rPr>
              <a:t>the language. I've found that the </a:t>
            </a:r>
            <a:r>
              <a:rPr lang="en-US" sz="2133" b="0" dirty="0">
                <a:latin typeface="18 VAG Rounded Light   02390" pitchFamily="2" charset="0"/>
                <a:cs typeface="Arial Italic" charset="0"/>
                <a:sym typeface="Arial Italic" charset="0"/>
              </a:rPr>
              <a:t>key</a:t>
            </a:r>
            <a:r>
              <a:rPr lang="en-US" sz="2133" b="0" dirty="0">
                <a:latin typeface="18 VAG Rounded Light   02390" pitchFamily="2" charset="0"/>
                <a:ea typeface="ヒラギノ角ゴ ProN W3" charset="0"/>
                <a:cs typeface="Arial Italic" charset="0"/>
                <a:sym typeface="Arial Italic" charset="0"/>
              </a:rPr>
              <a:t> </a:t>
            </a:r>
            <a:r>
              <a:rPr lang="en-US" sz="2133" b="0" dirty="0">
                <a:latin typeface="18 VAG Rounded Light   02390" pitchFamily="2" charset="0"/>
                <a:cs typeface="Arial Italic" charset="0"/>
                <a:sym typeface="Arial Italic" charset="0"/>
              </a:rPr>
              <a:t>difference </a:t>
            </a:r>
            <a:r>
              <a:rPr lang="en-US" sz="2133" b="0" dirty="0">
                <a:latin typeface="18 VAG Rounded Light   02390" pitchFamily="2" charset="0"/>
                <a:cs typeface="Arial Italic" charset="0"/>
                <a:sym typeface="Arial Italic" charset="0"/>
              </a:rPr>
              <a:t>between mediocre and excellent programmers is whether or not they know assembly language. </a:t>
            </a:r>
            <a:r>
              <a:rPr lang="en-US" sz="2133" b="0" dirty="0">
                <a:solidFill>
                  <a:srgbClr val="D8E156"/>
                </a:solidFill>
                <a:latin typeface="18 VAG Rounded Light   02390" pitchFamily="2" charset="0"/>
                <a:cs typeface="Arial Bold Italic" charset="0"/>
                <a:sym typeface="Arial Bold Italic" charset="0"/>
              </a:rPr>
              <a:t>Those that do tend to understand computers themselves at a much deeper level.</a:t>
            </a:r>
            <a:r>
              <a:rPr lang="en-US" sz="2133" b="0" dirty="0">
                <a:solidFill>
                  <a:srgbClr val="D8E156"/>
                </a:solidFill>
                <a:latin typeface="18 VAG Rounded Light   02390" pitchFamily="2" charset="0"/>
                <a:cs typeface="Arial Italic" charset="0"/>
                <a:sym typeface="Arial Italic" charset="0"/>
              </a:rPr>
              <a:t>  </a:t>
            </a:r>
            <a:r>
              <a:rPr lang="en-US" sz="2133" b="0" dirty="0">
                <a:latin typeface="18 VAG Rounded Light   02390" pitchFamily="2" charset="0"/>
                <a:cs typeface="Arial Italic" charset="0"/>
                <a:sym typeface="Arial Italic" charset="0"/>
              </a:rPr>
              <a:t>Although [almost!] unheard of today, this concept isn't really all that new -- there used to not be much choice in years past. Apple computers came with only BASIC and assembly language, and there were books available on assembly language for kids.  This is why the old-timers are often viewed as 'wizards': they </a:t>
            </a:r>
            <a:r>
              <a:rPr lang="en-US" sz="2133" b="0" dirty="0">
                <a:latin typeface="18 VAG Rounded Light   02390" pitchFamily="2" charset="0"/>
                <a:cs typeface="Arial Bold Italic" charset="0"/>
                <a:sym typeface="Arial Bold Italic" charset="0"/>
              </a:rPr>
              <a:t>had</a:t>
            </a:r>
            <a:r>
              <a:rPr lang="en-US" sz="2133" b="0" dirty="0">
                <a:latin typeface="18 VAG Rounded Light   02390" pitchFamily="2" charset="0"/>
                <a:cs typeface="Arial Italic" charset="0"/>
                <a:sym typeface="Arial Italic" charset="0"/>
              </a:rPr>
              <a:t> to know assembly language programming.</a:t>
            </a:r>
            <a:r>
              <a:rPr lang="ja-JP" altLang="en-US" sz="2133" b="0" dirty="0">
                <a:latin typeface="18 VAG Rounded Light   02390" pitchFamily="2" charset="0"/>
                <a:cs typeface="Arial Italic" charset="0"/>
                <a:sym typeface="Arial Italic" charset="0"/>
              </a:rPr>
              <a:t>”</a:t>
            </a:r>
            <a:br>
              <a:rPr lang="en-US" sz="2133" b="0" dirty="0">
                <a:latin typeface="18 VAG Rounded Light   02390" pitchFamily="2" charset="0"/>
                <a:ea typeface="ヒラギノ角ゴ ProN W3" charset="0"/>
                <a:cs typeface="ヒラギノ角ゴ ProN W3" charset="0"/>
                <a:sym typeface="Arial" charset="0"/>
              </a:rPr>
            </a:br>
            <a:r>
              <a:rPr lang="en-US" sz="2133" b="0" dirty="0">
                <a:latin typeface="18 VAG Rounded Light   02390" pitchFamily="2" charset="0"/>
                <a:ea typeface="ヒラギノ角ゴ ProN W3" charset="0"/>
                <a:cs typeface="ヒラギノ角ゴ ProN W3" charset="0"/>
                <a:sym typeface="Arial" charset="0"/>
              </a:rPr>
              <a:t>	</a:t>
            </a:r>
            <a:r>
              <a:rPr lang="en-US" sz="2133" b="0" dirty="0">
                <a:latin typeface="18 VAG Rounded Light   02390" pitchFamily="2" charset="0"/>
                <a:cs typeface="Arial" charset="0"/>
                <a:sym typeface="Arial" charset="0"/>
              </a:rPr>
              <a:t>-- </a:t>
            </a:r>
            <a:r>
              <a:rPr lang="en-US" sz="2133" b="0" dirty="0">
                <a:latin typeface="18 VAG Rounded Light   02390" pitchFamily="2" charset="0"/>
                <a:cs typeface="Arial Bold" charset="0"/>
                <a:sym typeface="Arial Bold" charset="0"/>
              </a:rPr>
              <a:t>slashdot.org</a:t>
            </a:r>
            <a:r>
              <a:rPr lang="en-US" sz="2133" b="0" dirty="0">
                <a:latin typeface="18 VAG Rounded Light   02390" pitchFamily="2" charset="0"/>
                <a:cs typeface="Arial" charset="0"/>
                <a:sym typeface="Arial" charset="0"/>
              </a:rPr>
              <a:t> comment, 2004-02-05 </a:t>
            </a:r>
            <a:endParaRPr lang="en-US" sz="2133" b="0" dirty="0">
              <a:latin typeface="18 VAG Rounded Light   02390" pitchFamily="2" charset="0"/>
              <a:ea typeface="ヒラギノ角ゴ ProN W3" charset="0"/>
              <a:cs typeface="ヒラギノ角ゴ ProN W3" charset="0"/>
              <a:sym typeface="Arial" charset="0"/>
            </a:endParaRPr>
          </a:p>
        </p:txBody>
      </p:sp>
      <p:pic>
        <p:nvPicPr>
          <p:cNvPr id="133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1" y="990600"/>
            <a:ext cx="1785937"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miter lim="800000"/>
                <a:headEnd/>
                <a:tailEnd/>
              </a14:hiddenLine>
            </a:ext>
          </a:extLst>
        </p:spPr>
      </p:pic>
    </p:spTree>
    <p:extLst>
      <p:ext uri="{BB962C8B-B14F-4D97-AF65-F5344CB8AC3E}">
        <p14:creationId xmlns:p14="http://schemas.microsoft.com/office/powerpoint/2010/main" val="301336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5"/>
          <p:cNvSpPr>
            <a:spLocks noGrp="1" noChangeArrowheads="1"/>
          </p:cNvSpPr>
          <p:nvPr>
            <p:ph type="title"/>
          </p:nvPr>
        </p:nvSpPr>
        <p:spPr>
          <a:ln/>
        </p:spPr>
        <p:txBody>
          <a:bodyPr/>
          <a:lstStyle/>
          <a:p>
            <a:r>
              <a:rPr lang="en-US"/>
              <a:t>Instruction Set Architectures</a:t>
            </a:r>
          </a:p>
        </p:txBody>
      </p:sp>
      <p:sp>
        <p:nvSpPr>
          <p:cNvPr id="14342" name="Rectangle 6"/>
          <p:cNvSpPr>
            <a:spLocks noGrp="1" noChangeArrowheads="1"/>
          </p:cNvSpPr>
          <p:nvPr>
            <p:ph idx="1"/>
          </p:nvPr>
        </p:nvSpPr>
        <p:spPr>
          <a:ln/>
        </p:spPr>
        <p:txBody>
          <a:bodyPr/>
          <a:lstStyle/>
          <a:p>
            <a:pPr marL="468313" indent="-382588">
              <a:spcBef>
                <a:spcPct val="0"/>
              </a:spcBef>
            </a:pPr>
            <a:r>
              <a:rPr lang="en-US" sz="2667" dirty="0"/>
              <a:t>Early trend was to add more and more instructions to new CPUs to do elaborate operations.</a:t>
            </a:r>
          </a:p>
          <a:p>
            <a:pPr lvl="1"/>
            <a:r>
              <a:rPr lang="en-US" sz="2400" dirty="0"/>
              <a:t>VAX architecture had an instruction to multiply polynomials!</a:t>
            </a:r>
          </a:p>
          <a:p>
            <a:pPr marL="468313" indent="-382588"/>
            <a:r>
              <a:rPr lang="en-US" sz="2667" b="0" dirty="0">
                <a:solidFill>
                  <a:schemeClr val="accent4"/>
                </a:solidFill>
                <a:latin typeface="18 VAG Rounded Light   02390" pitchFamily="2" charset="0"/>
              </a:rPr>
              <a:t>Reduced Instruction Set </a:t>
            </a:r>
            <a:r>
              <a:rPr lang="en-US" sz="2667" b="0" dirty="0">
                <a:solidFill>
                  <a:schemeClr val="accent4"/>
                </a:solidFill>
                <a:latin typeface="18 VAG Rounded Light   02390" pitchFamily="2" charset="0"/>
              </a:rPr>
              <a:t>Computer (RISC) </a:t>
            </a:r>
            <a:r>
              <a:rPr lang="en-US" sz="2667" dirty="0"/>
              <a:t>philosophy:</a:t>
            </a:r>
          </a:p>
          <a:p>
            <a:pPr lvl="1"/>
            <a:r>
              <a:rPr lang="en-US" sz="2400" dirty="0" err="1"/>
              <a:t>Cocke</a:t>
            </a:r>
            <a:r>
              <a:rPr lang="en-US" sz="2400" dirty="0"/>
              <a:t> IBM, </a:t>
            </a:r>
            <a:r>
              <a:rPr lang="en-US" sz="2400" dirty="0">
                <a:solidFill>
                  <a:schemeClr val="accent3"/>
                </a:solidFill>
              </a:rPr>
              <a:t>Patterson</a:t>
            </a:r>
            <a:r>
              <a:rPr lang="en-US" sz="2400" dirty="0"/>
              <a:t>, </a:t>
            </a:r>
            <a:r>
              <a:rPr lang="en-US" sz="2400" dirty="0">
                <a:solidFill>
                  <a:srgbClr val="FF0000"/>
                </a:solidFill>
              </a:rPr>
              <a:t>Hennessy</a:t>
            </a:r>
            <a:r>
              <a:rPr lang="en-US" sz="2400" dirty="0"/>
              <a:t>, 1980s.</a:t>
            </a:r>
          </a:p>
          <a:p>
            <a:pPr lvl="1"/>
            <a:r>
              <a:rPr lang="en-US" sz="2400" dirty="0"/>
              <a:t>Keep the instruction set small and simple, makes it easier to build </a:t>
            </a:r>
            <a:r>
              <a:rPr lang="en-US" sz="2400" i="1" dirty="0">
                <a:solidFill>
                  <a:srgbClr val="D8E156"/>
                </a:solidFill>
                <a:latin typeface="18 VAG ROUNDED LIGHT   02390" pitchFamily="2" charset="0"/>
              </a:rPr>
              <a:t>fast</a:t>
            </a:r>
            <a:r>
              <a:rPr lang="en-US" sz="2400" dirty="0"/>
              <a:t> hardware.</a:t>
            </a:r>
          </a:p>
          <a:p>
            <a:pPr lvl="1"/>
            <a:r>
              <a:rPr lang="en-US" sz="2400" dirty="0"/>
              <a:t>Let software do complicated operations by composing simpler ones.</a:t>
            </a:r>
          </a:p>
          <a:p>
            <a:pPr lvl="1"/>
            <a:r>
              <a:rPr lang="en-US" sz="2400" dirty="0"/>
              <a:t>This went against the conventional wisdom of the time. </a:t>
            </a:r>
            <a:br>
              <a:rPr lang="en-US" sz="2400" dirty="0"/>
            </a:br>
            <a:r>
              <a:rPr lang="en-US" sz="2400" dirty="0"/>
              <a:t>(he who laughs last, laughs best) </a:t>
            </a:r>
          </a:p>
        </p:txBody>
      </p:sp>
    </p:spTree>
    <p:extLst>
      <p:ext uri="{BB962C8B-B14F-4D97-AF65-F5344CB8AC3E}">
        <p14:creationId xmlns:p14="http://schemas.microsoft.com/office/powerpoint/2010/main" val="2286525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6" name="Title 5">
            <a:extLst>
              <a:ext uri="{FF2B5EF4-FFF2-40B4-BE49-F238E27FC236}">
                <a16:creationId xmlns:a16="http://schemas.microsoft.com/office/drawing/2014/main" id="{F8632032-7884-1B6A-70D8-D1A780AC5D3D}"/>
              </a:ext>
            </a:extLst>
          </p:cNvPr>
          <p:cNvSpPr>
            <a:spLocks noGrp="1"/>
          </p:cNvSpPr>
          <p:nvPr>
            <p:ph type="title"/>
          </p:nvPr>
        </p:nvSpPr>
        <p:spPr/>
        <p:txBody>
          <a:bodyPr/>
          <a:lstStyle/>
          <a:p>
            <a:r>
              <a:rPr lang="en-US" dirty="0"/>
              <a:t>Patterson and Hennessy win Turing!</a:t>
            </a:r>
          </a:p>
        </p:txBody>
      </p:sp>
      <p:pic>
        <p:nvPicPr>
          <p:cNvPr id="2731" name="Google Shape;2731;p35"/>
          <p:cNvPicPr preferRelativeResize="0">
            <a:picLocks noGrp="1"/>
          </p:cNvPicPr>
          <p:nvPr>
            <p:ph idx="1"/>
          </p:nvPr>
        </p:nvPicPr>
        <p:blipFill rotWithShape="1">
          <a:blip r:embed="rId3">
            <a:alphaModFix/>
          </a:blip>
          <a:stretch/>
        </p:blipFill>
        <p:spPr>
          <a:xfrm>
            <a:off x="1254302" y="915988"/>
            <a:ext cx="9400821" cy="5287962"/>
          </a:xfrm>
          <a:prstGeom prst="rect">
            <a:avLst/>
          </a:prstGeom>
          <a:noFill/>
          <a:ln>
            <a:noFill/>
          </a:ln>
        </p:spPr>
      </p:pic>
      <p:sp>
        <p:nvSpPr>
          <p:cNvPr id="3" name="TextBox 2">
            <a:extLst>
              <a:ext uri="{FF2B5EF4-FFF2-40B4-BE49-F238E27FC236}">
                <a16:creationId xmlns:a16="http://schemas.microsoft.com/office/drawing/2014/main" id="{3161F451-793B-7775-6531-0958AC6F1D40}"/>
              </a:ext>
            </a:extLst>
          </p:cNvPr>
          <p:cNvSpPr txBox="1"/>
          <p:nvPr/>
        </p:nvSpPr>
        <p:spPr>
          <a:xfrm>
            <a:off x="768438" y="6158819"/>
            <a:ext cx="10655124" cy="369332"/>
          </a:xfrm>
          <a:prstGeom prst="rect">
            <a:avLst/>
          </a:prstGeom>
          <a:noFill/>
        </p:spPr>
        <p:txBody>
          <a:bodyPr wrap="square">
            <a:spAutoFit/>
          </a:bodyPr>
          <a:lstStyle/>
          <a:p>
            <a:pPr algn="ctr"/>
            <a:r>
              <a:rPr lang="en-US" sz="1800" b="1" dirty="0">
                <a:latin typeface="Courier New" panose="02070309020205020404" pitchFamily="49" charset="0"/>
                <a:cs typeface="Courier New" panose="02070309020205020404" pitchFamily="49" charset="0"/>
                <a:hlinkClick r:id="rId4"/>
              </a:rPr>
              <a:t>https://engineering.berkeley.edu/news/2018/06/patterson-wins-turing-award/</a:t>
            </a:r>
            <a:r>
              <a:rPr lang="en-US" sz="1800" b="1" dirty="0">
                <a:latin typeface="Courier New" panose="02070309020205020404" pitchFamily="49" charset="0"/>
                <a:cs typeface="Courier New" panose="02070309020205020404" pitchFamily="49"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6"/>
          <p:cNvSpPr>
            <a:spLocks noGrp="1" noChangeArrowheads="1"/>
          </p:cNvSpPr>
          <p:nvPr>
            <p:ph type="title"/>
          </p:nvPr>
        </p:nvSpPr>
        <p:spPr>
          <a:ln/>
        </p:spPr>
        <p:txBody>
          <a:bodyPr/>
          <a:lstStyle/>
          <a:p>
            <a:r>
              <a:rPr lang="en-US" dirty="0"/>
              <a:t>RISC-V Architecture</a:t>
            </a:r>
          </a:p>
        </p:txBody>
      </p:sp>
      <p:sp>
        <p:nvSpPr>
          <p:cNvPr id="15367" name="Rectangle 7"/>
          <p:cNvSpPr>
            <a:spLocks noGrp="1" noChangeArrowheads="1"/>
          </p:cNvSpPr>
          <p:nvPr>
            <p:ph idx="1"/>
          </p:nvPr>
        </p:nvSpPr>
        <p:spPr>
          <a:ln/>
        </p:spPr>
        <p:txBody>
          <a:bodyPr/>
          <a:lstStyle/>
          <a:p>
            <a:pPr marL="468313" indent="-384048">
              <a:spcBef>
                <a:spcPct val="0"/>
              </a:spcBef>
            </a:pPr>
            <a:r>
              <a:rPr lang="en-US" sz="2667" dirty="0"/>
              <a:t>New open-source, license-free ISA spec</a:t>
            </a:r>
          </a:p>
          <a:p>
            <a:pPr lvl="1"/>
            <a:r>
              <a:rPr lang="en-US" sz="2400" dirty="0"/>
              <a:t>Supported by growing shared software ecosystem</a:t>
            </a:r>
          </a:p>
          <a:p>
            <a:pPr lvl="1"/>
            <a:r>
              <a:rPr lang="en-US" sz="2400" dirty="0"/>
              <a:t>Appropriate for all levels of computing system,</a:t>
            </a:r>
            <a:br>
              <a:rPr lang="en-US" sz="2400" dirty="0"/>
            </a:br>
            <a:r>
              <a:rPr lang="en-US" sz="2400" dirty="0"/>
              <a:t>from microcontrollers to supercomputers</a:t>
            </a:r>
            <a:endParaRPr lang="en-US" sz="1867" dirty="0"/>
          </a:p>
          <a:p>
            <a:pPr lvl="1"/>
            <a:r>
              <a:rPr lang="en-US" sz="2400" dirty="0"/>
              <a:t>32-bit, 64-bit, and 128-bit variants </a:t>
            </a:r>
            <a:br>
              <a:rPr lang="en-US" sz="2400" dirty="0"/>
            </a:br>
            <a:r>
              <a:rPr lang="en-US" sz="2400" dirty="0"/>
              <a:t>(class/textbook uses 32-bit)</a:t>
            </a:r>
          </a:p>
          <a:p>
            <a:pPr marL="468313" indent="-384048"/>
            <a:r>
              <a:rPr lang="en-US" sz="2667" dirty="0"/>
              <a:t>Why RISC-V instead of Intel x86-64?</a:t>
            </a:r>
          </a:p>
          <a:p>
            <a:pPr lvl="1"/>
            <a:r>
              <a:rPr lang="en-US" sz="2400" dirty="0"/>
              <a:t>RISC-V is simple and elegant.  </a:t>
            </a:r>
            <a:br>
              <a:rPr lang="en-US" sz="2400" dirty="0"/>
            </a:br>
            <a:r>
              <a:rPr lang="en-US" sz="2400" dirty="0"/>
              <a:t>We don</a:t>
            </a:r>
            <a:r>
              <a:rPr lang="ja-JP" altLang="en-US" sz="2400" dirty="0">
                <a:latin typeface="Arial"/>
              </a:rPr>
              <a:t>’</a:t>
            </a:r>
            <a:r>
              <a:rPr lang="en-US" sz="2400" dirty="0"/>
              <a:t>t need to get bogged down in gritty details.</a:t>
            </a:r>
          </a:p>
          <a:p>
            <a:pPr lvl="1">
              <a:spcBef>
                <a:spcPts val="1275"/>
              </a:spcBef>
            </a:pPr>
            <a:r>
              <a:rPr lang="en-US" sz="2400" dirty="0"/>
              <a:t>RISC-V has exponential adoption,</a:t>
            </a:r>
            <a:br>
              <a:rPr lang="en-US" sz="2400" dirty="0"/>
            </a:br>
            <a:r>
              <a:rPr lang="en-US" sz="2400" dirty="0"/>
              <a:t>from microcontrollers to CPUs to</a:t>
            </a:r>
            <a:br>
              <a:rPr lang="en-US" sz="2400" dirty="0"/>
            </a:br>
            <a:r>
              <a:rPr lang="en-US" sz="2400" dirty="0"/>
              <a:t>warehouse-scale computers.</a:t>
            </a:r>
          </a:p>
        </p:txBody>
      </p:sp>
      <p:pic>
        <p:nvPicPr>
          <p:cNvPr id="12" name="Picture 11"/>
          <p:cNvPicPr>
            <a:picLocks noChangeAspect="1" noChangeArrowheads="1"/>
          </p:cNvPicPr>
          <p:nvPr/>
        </p:nvPicPr>
        <p:blipFill>
          <a:blip r:embed="rId3"/>
          <a:srcRect/>
          <a:stretch>
            <a:fillRect/>
          </a:stretch>
        </p:blipFill>
        <p:spPr bwMode="auto">
          <a:xfrm>
            <a:off x="11125201" y="69653"/>
            <a:ext cx="1033759" cy="1822000"/>
          </a:xfrm>
          <a:prstGeom prst="rect">
            <a:avLst/>
          </a:prstGeom>
          <a:noFill/>
          <a:ln w="9525">
            <a:noFill/>
            <a:miter lim="800000"/>
            <a:headEnd/>
            <a:tailEnd/>
          </a:ln>
          <a:effectLst/>
        </p:spPr>
      </p:pic>
      <p:sp>
        <p:nvSpPr>
          <p:cNvPr id="2" name="TextBox 1"/>
          <p:cNvSpPr txBox="1"/>
          <p:nvPr/>
        </p:nvSpPr>
        <p:spPr>
          <a:xfrm>
            <a:off x="8940801" y="6073745"/>
            <a:ext cx="1978427" cy="369332"/>
          </a:xfrm>
          <a:prstGeom prst="rect">
            <a:avLst/>
          </a:prstGeom>
          <a:noFill/>
        </p:spPr>
        <p:txBody>
          <a:bodyPr wrap="none" rtlCol="0">
            <a:spAutoFit/>
          </a:bodyPr>
          <a:lstStyle/>
          <a:p>
            <a:r>
              <a:rPr lang="en-US" sz="1800" dirty="0">
                <a:solidFill>
                  <a:schemeClr val="accent1"/>
                </a:solidFill>
                <a:latin typeface="18 VAG Rounded Light   02390" pitchFamily="2" charset="0"/>
              </a:rPr>
              <a:t>RISC-V Green Card</a:t>
            </a:r>
          </a:p>
        </p:txBody>
      </p:sp>
      <p:sp>
        <p:nvSpPr>
          <p:cNvPr id="14" name="TextBox 13"/>
          <p:cNvSpPr txBox="1"/>
          <p:nvPr/>
        </p:nvSpPr>
        <p:spPr>
          <a:xfrm>
            <a:off x="8782052" y="161895"/>
            <a:ext cx="2145139" cy="369332"/>
          </a:xfrm>
          <a:prstGeom prst="rect">
            <a:avLst/>
          </a:prstGeom>
          <a:noFill/>
        </p:spPr>
        <p:txBody>
          <a:bodyPr wrap="none" rtlCol="0">
            <a:spAutoFit/>
          </a:bodyPr>
          <a:lstStyle/>
          <a:p>
            <a:r>
              <a:rPr lang="en-US" sz="1800" dirty="0">
                <a:solidFill>
                  <a:schemeClr val="accent1"/>
                </a:solidFill>
                <a:latin typeface="18 VAG Rounded Light   02390" pitchFamily="2" charset="0"/>
              </a:rPr>
              <a:t>IBM 360 Green Card</a:t>
            </a:r>
          </a:p>
        </p:txBody>
      </p:sp>
      <p:sp>
        <p:nvSpPr>
          <p:cNvPr id="3" name="Rectangle 2"/>
          <p:cNvSpPr/>
          <p:nvPr/>
        </p:nvSpPr>
        <p:spPr>
          <a:xfrm>
            <a:off x="4253179" y="6103832"/>
            <a:ext cx="4625902" cy="369332"/>
          </a:xfrm>
          <a:prstGeom prst="rect">
            <a:avLst/>
          </a:prstGeom>
        </p:spPr>
        <p:txBody>
          <a:bodyPr wrap="square">
            <a:spAutoFit/>
          </a:bodyPr>
          <a:lstStyle/>
          <a:p>
            <a:r>
              <a:rPr lang="en-US" sz="1800" b="1" dirty="0">
                <a:solidFill>
                  <a:srgbClr val="D8E156"/>
                </a:solidFill>
                <a:latin typeface="Courier New" panose="02070309020205020404" pitchFamily="49" charset="0"/>
                <a:cs typeface="Courier New" panose="02070309020205020404" pitchFamily="49" charset="0"/>
                <a:hlinkClick r:id="rId4"/>
              </a:rPr>
              <a:t>https://cs61c.org/</a:t>
            </a:r>
            <a:r>
              <a:rPr lang="en-US" sz="1800" b="1" dirty="0">
                <a:solidFill>
                  <a:srgbClr val="D8E156"/>
                </a:solidFill>
                <a:latin typeface="Courier New" panose="02070309020205020404" pitchFamily="49" charset="0"/>
                <a:cs typeface="Courier New" panose="02070309020205020404" pitchFamily="49" charset="0"/>
              </a:rPr>
              <a:t> </a:t>
            </a:r>
            <a:r>
              <a:rPr lang="en-US" sz="1800" b="1" dirty="0">
                <a:solidFill>
                  <a:srgbClr val="D8E156"/>
                </a:solidFill>
                <a:latin typeface="Courier New" panose="02070309020205020404" pitchFamily="49" charset="0"/>
                <a:cs typeface="Courier New" panose="02070309020205020404" pitchFamily="49" charset="0"/>
                <a:sym typeface="Wingdings" pitchFamily="2" charset="2"/>
              </a:rPr>
              <a:t> Resources</a:t>
            </a:r>
            <a:endParaRPr lang="en-US" sz="1800" b="1" dirty="0">
              <a:solidFill>
                <a:srgbClr val="D8E156"/>
              </a:solidFill>
              <a:latin typeface="Courier New" panose="02070309020205020404" pitchFamily="49" charset="0"/>
              <a:cs typeface="Courier New" panose="02070309020205020404" pitchFamily="49" charset="0"/>
            </a:endParaRPr>
          </a:p>
        </p:txBody>
      </p:sp>
      <p:pic>
        <p:nvPicPr>
          <p:cNvPr id="11" name="Picture 10" descr="FullSizeRender.jpg"/>
          <p:cNvPicPr>
            <a:picLocks noChangeAspect="1"/>
          </p:cNvPicPr>
          <p:nvPr/>
        </p:nvPicPr>
        <p:blipFill rotWithShape="1">
          <a:blip r:embed="rId5">
            <a:extLst>
              <a:ext uri="{28A0092B-C50C-407E-A947-70E740481C1C}">
                <a14:useLocalDpi xmlns:a14="http://schemas.microsoft.com/office/drawing/2010/main" val="0"/>
              </a:ext>
            </a:extLst>
          </a:blip>
          <a:srcRect t="4062" r="5822" b="9266"/>
          <a:stretch/>
        </p:blipFill>
        <p:spPr>
          <a:xfrm>
            <a:off x="9042400" y="2495521"/>
            <a:ext cx="2970184" cy="3608311"/>
          </a:xfrm>
          <a:prstGeom prst="rect">
            <a:avLst/>
          </a:prstGeom>
        </p:spPr>
      </p:pic>
    </p:spTree>
    <p:extLst>
      <p:ext uri="{BB962C8B-B14F-4D97-AF65-F5344CB8AC3E}">
        <p14:creationId xmlns:p14="http://schemas.microsoft.com/office/powerpoint/2010/main" val="142417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RISC-V Origins</a:t>
            </a:r>
          </a:p>
        </p:txBody>
      </p:sp>
      <p:sp>
        <p:nvSpPr>
          <p:cNvPr id="2" name="Content Placeholder 1"/>
          <p:cNvSpPr>
            <a:spLocks noGrp="1"/>
          </p:cNvSpPr>
          <p:nvPr>
            <p:ph idx="1"/>
          </p:nvPr>
        </p:nvSpPr>
        <p:spPr>
          <a:xfrm>
            <a:off x="288414" y="916710"/>
            <a:ext cx="9424244" cy="5287965"/>
          </a:xfrm>
        </p:spPr>
        <p:txBody>
          <a:bodyPr>
            <a:noAutofit/>
          </a:bodyPr>
          <a:lstStyle/>
          <a:p>
            <a:pPr marL="468313" indent="-382588"/>
            <a:r>
              <a:rPr lang="en-US" sz="2667" dirty="0"/>
              <a:t>Started in Summer 2010 to support </a:t>
            </a:r>
            <a:br>
              <a:rPr lang="en-US" sz="2667" dirty="0"/>
            </a:br>
            <a:r>
              <a:rPr lang="en-US" sz="2667" dirty="0"/>
              <a:t>open research and teaching at </a:t>
            </a:r>
            <a:br>
              <a:rPr lang="en-US" sz="2667" dirty="0"/>
            </a:br>
            <a:r>
              <a:rPr lang="en-US" sz="2667" dirty="0"/>
              <a:t>UC Berkeley</a:t>
            </a:r>
          </a:p>
          <a:p>
            <a:pPr lvl="1"/>
            <a:r>
              <a:rPr lang="en-US" sz="2167" dirty="0"/>
              <a:t>Lineage can be traced to RISC-I/II projects (1980s) </a:t>
            </a:r>
          </a:p>
          <a:p>
            <a:r>
              <a:rPr lang="en-US" sz="2667" dirty="0"/>
              <a:t>As the project matured, it migrated</a:t>
            </a:r>
            <a:br>
              <a:rPr lang="en-US" sz="2667" dirty="0"/>
            </a:br>
            <a:r>
              <a:rPr lang="en-US" sz="2667" dirty="0"/>
              <a:t>to RISC-V foundation (</a:t>
            </a:r>
            <a:r>
              <a:rPr lang="en-US" sz="2667" dirty="0">
                <a:solidFill>
                  <a:schemeClr val="bg1"/>
                </a:solidFill>
                <a:latin typeface="Courier New" panose="02070309020205020404" pitchFamily="49" charset="0"/>
                <a:cs typeface="Courier New" panose="02070309020205020404" pitchFamily="49" charset="0"/>
                <a:hlinkClick r:id="rId3"/>
              </a:rPr>
              <a:t>www.risc-v.org</a:t>
            </a:r>
            <a:r>
              <a:rPr lang="en-US" sz="2667" dirty="0"/>
              <a:t>)</a:t>
            </a:r>
          </a:p>
          <a:p>
            <a:r>
              <a:rPr lang="en-US" sz="2667" dirty="0"/>
              <a:t>Many commercial and research projects based on RISC-V.</a:t>
            </a:r>
          </a:p>
          <a:p>
            <a:pPr lvl="1"/>
            <a:r>
              <a:rPr lang="en-US" sz="2267" dirty="0"/>
              <a:t>Open-source and proprietary</a:t>
            </a:r>
          </a:p>
          <a:p>
            <a:pPr lvl="1"/>
            <a:r>
              <a:rPr lang="en-US" sz="2167" dirty="0"/>
              <a:t>Widely used in education </a:t>
            </a:r>
          </a:p>
          <a:p>
            <a:r>
              <a:rPr lang="en-US" sz="2667" dirty="0"/>
              <a:t>Read more: </a:t>
            </a:r>
          </a:p>
          <a:p>
            <a:pPr lvl="1"/>
            <a:r>
              <a:rPr lang="en-US" sz="2167" b="1" dirty="0">
                <a:latin typeface="Courier New" panose="02070309020205020404" pitchFamily="49" charset="0"/>
                <a:cs typeface="Courier New" panose="02070309020205020404" pitchFamily="49" charset="0"/>
                <a:hlinkClick r:id="rId4"/>
              </a:rPr>
              <a:t>https://riscv.org/risc-v-history/</a:t>
            </a:r>
            <a:endParaRPr lang="en-US" sz="2167" b="1" dirty="0">
              <a:latin typeface="Courier New" panose="02070309020205020404" pitchFamily="49" charset="0"/>
              <a:cs typeface="Courier New" panose="02070309020205020404" pitchFamily="49" charset="0"/>
            </a:endParaRPr>
          </a:p>
          <a:p>
            <a:pPr lvl="1"/>
            <a:r>
              <a:rPr lang="en-US" sz="2167" b="1" dirty="0">
                <a:latin typeface="Courier New" panose="02070309020205020404" pitchFamily="49" charset="0"/>
                <a:cs typeface="Courier New" panose="02070309020205020404" pitchFamily="49" charset="0"/>
                <a:hlinkClick r:id="rId5"/>
              </a:rPr>
              <a:t>https://riscv.org/risc-v-genealogy/</a:t>
            </a:r>
            <a:endParaRPr lang="en-US" sz="2167" b="1" dirty="0">
              <a:latin typeface="Courier New" panose="02070309020205020404" pitchFamily="49" charset="0"/>
              <a:cs typeface="Courier New" panose="02070309020205020404" pitchFamily="49" charset="0"/>
            </a:endParaRPr>
          </a:p>
        </p:txBody>
      </p:sp>
      <p:pic>
        <p:nvPicPr>
          <p:cNvPr id="4098" name="Picture 2" descr="U.C. Berkeley RISC I, 1980-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2658" y="990601"/>
            <a:ext cx="1666543" cy="12533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991143" y="2243988"/>
            <a:ext cx="825867" cy="420564"/>
          </a:xfrm>
          <a:prstGeom prst="rect">
            <a:avLst/>
          </a:prstGeom>
          <a:noFill/>
        </p:spPr>
        <p:txBody>
          <a:bodyPr wrap="none" rtlCol="0">
            <a:spAutoFit/>
          </a:bodyPr>
          <a:lstStyle/>
          <a:p>
            <a:pPr algn="l"/>
            <a:r>
              <a:rPr lang="en-US" sz="2133" dirty="0">
                <a:solidFill>
                  <a:srgbClr val="E4DDD2"/>
                </a:solidFill>
                <a:latin typeface="VAGRundschriftD" panose="00000500000000000000" pitchFamily="50" charset="0"/>
              </a:rPr>
              <a:t>RISC-I</a:t>
            </a:r>
          </a:p>
        </p:txBody>
      </p:sp>
      <p:pic>
        <p:nvPicPr>
          <p:cNvPr id="4100" name="Picture 4" descr="U.C. Berkeley RISC II, 198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2657" y="2644807"/>
            <a:ext cx="1704736" cy="13104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924886" y="3904640"/>
            <a:ext cx="894797" cy="420564"/>
          </a:xfrm>
          <a:prstGeom prst="rect">
            <a:avLst/>
          </a:prstGeom>
          <a:noFill/>
        </p:spPr>
        <p:txBody>
          <a:bodyPr wrap="none" rtlCol="0">
            <a:spAutoFit/>
          </a:bodyPr>
          <a:lstStyle/>
          <a:p>
            <a:pPr algn="l"/>
            <a:r>
              <a:rPr lang="en-US" sz="2133" dirty="0">
                <a:solidFill>
                  <a:srgbClr val="E4DDD2"/>
                </a:solidFill>
                <a:latin typeface="VAGRundschriftD" panose="00000500000000000000" pitchFamily="50" charset="0"/>
              </a:rPr>
              <a:t>RISC-II</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7200" y="5054600"/>
            <a:ext cx="1121344" cy="1334933"/>
          </a:xfrm>
          <a:prstGeom prst="rect">
            <a:avLst/>
          </a:prstGeom>
        </p:spPr>
      </p:pic>
    </p:spTree>
    <p:extLst>
      <p:ext uri="{BB962C8B-B14F-4D97-AF65-F5344CB8AC3E}">
        <p14:creationId xmlns:p14="http://schemas.microsoft.com/office/powerpoint/2010/main" val="204103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564F11-95FD-325A-5C5B-FD8038A9588C}"/>
              </a:ext>
            </a:extLst>
          </p:cNvPr>
          <p:cNvSpPr>
            <a:spLocks noGrp="1"/>
          </p:cNvSpPr>
          <p:nvPr>
            <p:ph type="body" idx="1"/>
          </p:nvPr>
        </p:nvSpPr>
        <p:spPr/>
        <p:txBody>
          <a:bodyPr/>
          <a:lstStyle/>
          <a:p>
            <a:r>
              <a:rPr lang="en-US" dirty="0"/>
              <a:t>Floating Point Discussion</a:t>
            </a:r>
          </a:p>
          <a:p>
            <a:r>
              <a:rPr lang="en-US" dirty="0">
                <a:solidFill>
                  <a:schemeClr val="bg1">
                    <a:lumMod val="50000"/>
                    <a:alpha val="99000"/>
                  </a:schemeClr>
                </a:solidFill>
              </a:rPr>
              <a:t>The RISC-V Instruction Set Architecture</a:t>
            </a:r>
          </a:p>
          <a:p>
            <a:r>
              <a:rPr lang="en-US" dirty="0">
                <a:solidFill>
                  <a:schemeClr val="bg1">
                    <a:lumMod val="50000"/>
                    <a:alpha val="99000"/>
                  </a:schemeClr>
                </a:solidFill>
              </a:rPr>
              <a:t>Elements of Architecture: Registers</a:t>
            </a:r>
          </a:p>
          <a:p>
            <a:r>
              <a:rPr lang="en-US" dirty="0">
                <a:solidFill>
                  <a:schemeClr val="bg1">
                    <a:lumMod val="50000"/>
                    <a:alpha val="99000"/>
                  </a:schemeClr>
                </a:solidFill>
              </a:rPr>
              <a:t>Add/Sub Instructions</a:t>
            </a:r>
          </a:p>
          <a:p>
            <a:r>
              <a:rPr lang="en-US" dirty="0" err="1">
                <a:solidFill>
                  <a:schemeClr val="bg1">
                    <a:lumMod val="50000"/>
                    <a:alpha val="99000"/>
                  </a:schemeClr>
                </a:solidFill>
              </a:rPr>
              <a:t>Immediates</a:t>
            </a:r>
            <a:endParaRPr lang="en-US" dirty="0">
              <a:solidFill>
                <a:schemeClr val="bg1">
                  <a:lumMod val="50000"/>
                  <a:alpha val="99000"/>
                </a:schemeClr>
              </a:solidFill>
            </a:endParaRPr>
          </a:p>
        </p:txBody>
      </p:sp>
      <p:sp>
        <p:nvSpPr>
          <p:cNvPr id="4" name="Title 3">
            <a:extLst>
              <a:ext uri="{FF2B5EF4-FFF2-40B4-BE49-F238E27FC236}">
                <a16:creationId xmlns:a16="http://schemas.microsoft.com/office/drawing/2014/main" id="{C47E76E6-F0BB-4659-02C8-6F7EF33DE229}"/>
              </a:ext>
            </a:extLst>
          </p:cNvPr>
          <p:cNvSpPr>
            <a:spLocks noGrp="1"/>
          </p:cNvSpPr>
          <p:nvPr>
            <p:ph type="title"/>
          </p:nvPr>
        </p:nvSpPr>
        <p:spPr/>
        <p:txBody>
          <a:bodyPr/>
          <a:lstStyle/>
          <a:p>
            <a:r>
              <a:rPr lang="en-US" dirty="0"/>
              <a:t>Floating Point Discussion</a:t>
            </a:r>
          </a:p>
        </p:txBody>
      </p:sp>
    </p:spTree>
    <p:extLst>
      <p:ext uri="{BB962C8B-B14F-4D97-AF65-F5344CB8AC3E}">
        <p14:creationId xmlns:p14="http://schemas.microsoft.com/office/powerpoint/2010/main" val="371057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564F11-95FD-325A-5C5B-FD8038A9588C}"/>
              </a:ext>
            </a:extLst>
          </p:cNvPr>
          <p:cNvSpPr>
            <a:spLocks noGrp="1"/>
          </p:cNvSpPr>
          <p:nvPr>
            <p:ph type="body" idx="1"/>
          </p:nvPr>
        </p:nvSpPr>
        <p:spPr/>
        <p:txBody>
          <a:bodyPr/>
          <a:lstStyle/>
          <a:p>
            <a:r>
              <a:rPr lang="en-US" dirty="0">
                <a:solidFill>
                  <a:schemeClr val="bg1">
                    <a:lumMod val="50000"/>
                    <a:alpha val="99000"/>
                  </a:schemeClr>
                </a:solidFill>
              </a:rPr>
              <a:t>Floating Point Discussion</a:t>
            </a:r>
          </a:p>
          <a:p>
            <a:r>
              <a:rPr lang="en-US" dirty="0">
                <a:solidFill>
                  <a:schemeClr val="bg1">
                    <a:lumMod val="50000"/>
                    <a:alpha val="99000"/>
                  </a:schemeClr>
                </a:solidFill>
              </a:rPr>
              <a:t>The RISC-V Instruction Set Architecture</a:t>
            </a:r>
          </a:p>
          <a:p>
            <a:r>
              <a:rPr lang="en-US" dirty="0"/>
              <a:t>Elements of Architecture: Registers</a:t>
            </a:r>
          </a:p>
          <a:p>
            <a:r>
              <a:rPr lang="en-US" dirty="0">
                <a:solidFill>
                  <a:schemeClr val="bg1">
                    <a:lumMod val="50000"/>
                    <a:alpha val="99000"/>
                  </a:schemeClr>
                </a:solidFill>
              </a:rPr>
              <a:t>Add/Sub Instructions</a:t>
            </a:r>
          </a:p>
          <a:p>
            <a:r>
              <a:rPr lang="en-US" dirty="0" err="1">
                <a:solidFill>
                  <a:schemeClr val="bg1">
                    <a:lumMod val="50000"/>
                    <a:alpha val="99000"/>
                  </a:schemeClr>
                </a:solidFill>
              </a:rPr>
              <a:t>Immediates</a:t>
            </a:r>
            <a:endParaRPr lang="en-US" dirty="0">
              <a:solidFill>
                <a:schemeClr val="bg1">
                  <a:lumMod val="50000"/>
                  <a:alpha val="99000"/>
                </a:schemeClr>
              </a:solidFill>
            </a:endParaRPr>
          </a:p>
        </p:txBody>
      </p:sp>
      <p:sp>
        <p:nvSpPr>
          <p:cNvPr id="4" name="Title 3">
            <a:extLst>
              <a:ext uri="{FF2B5EF4-FFF2-40B4-BE49-F238E27FC236}">
                <a16:creationId xmlns:a16="http://schemas.microsoft.com/office/drawing/2014/main" id="{C47E76E6-F0BB-4659-02C8-6F7EF33DE229}"/>
              </a:ext>
            </a:extLst>
          </p:cNvPr>
          <p:cNvSpPr>
            <a:spLocks noGrp="1"/>
          </p:cNvSpPr>
          <p:nvPr>
            <p:ph type="title"/>
          </p:nvPr>
        </p:nvSpPr>
        <p:spPr/>
        <p:txBody>
          <a:bodyPr/>
          <a:lstStyle/>
          <a:p>
            <a:r>
              <a:rPr lang="en-US" dirty="0"/>
              <a:t>Elements of Architecture: Registers</a:t>
            </a:r>
          </a:p>
        </p:txBody>
      </p:sp>
    </p:spTree>
    <p:extLst>
      <p:ext uri="{BB962C8B-B14F-4D97-AF65-F5344CB8AC3E}">
        <p14:creationId xmlns:p14="http://schemas.microsoft.com/office/powerpoint/2010/main" val="258888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Instruction Set</a:t>
            </a:r>
          </a:p>
        </p:txBody>
      </p:sp>
      <p:sp>
        <p:nvSpPr>
          <p:cNvPr id="4" name="Content Placeholder 3"/>
          <p:cNvSpPr>
            <a:spLocks noGrp="1"/>
          </p:cNvSpPr>
          <p:nvPr>
            <p:ph idx="1"/>
          </p:nvPr>
        </p:nvSpPr>
        <p:spPr>
          <a:xfrm>
            <a:off x="288413" y="3987494"/>
            <a:ext cx="6721987" cy="2217181"/>
          </a:xfrm>
        </p:spPr>
        <p:txBody>
          <a:bodyPr>
            <a:normAutofit lnSpcReduction="10000"/>
          </a:bodyPr>
          <a:lstStyle/>
          <a:p>
            <a:pPr marL="468313" indent="-382588"/>
            <a:r>
              <a:rPr lang="en-US" sz="2667" b="0" dirty="0">
                <a:solidFill>
                  <a:schemeClr val="accent4"/>
                </a:solidFill>
                <a:latin typeface="18 VAG Rounded Light   02390" pitchFamily="2" charset="0"/>
              </a:rPr>
              <a:t>Instruction set </a:t>
            </a:r>
            <a:r>
              <a:rPr lang="en-US" sz="2667" dirty="0"/>
              <a:t>for a particular architecture (e.g. RISC-V) is represented by the </a:t>
            </a:r>
            <a:r>
              <a:rPr lang="en-US" sz="2667" b="0" dirty="0">
                <a:solidFill>
                  <a:schemeClr val="accent4"/>
                </a:solidFill>
                <a:latin typeface="18 VAG Rounded Light   02390" pitchFamily="2" charset="0"/>
              </a:rPr>
              <a:t>assembly language</a:t>
            </a:r>
            <a:r>
              <a:rPr lang="en-US" sz="2667" dirty="0"/>
              <a:t>.</a:t>
            </a:r>
          </a:p>
          <a:p>
            <a:r>
              <a:rPr lang="en-US" sz="2667" dirty="0"/>
              <a:t>Each line of assembly code represents one instruction for the computer.</a:t>
            </a:r>
          </a:p>
        </p:txBody>
      </p:sp>
      <p:pic>
        <p:nvPicPr>
          <p:cNvPr id="5" name="Picture 4"/>
          <p:cNvPicPr>
            <a:picLocks noChangeAspect="1"/>
          </p:cNvPicPr>
          <p:nvPr/>
        </p:nvPicPr>
        <p:blipFill>
          <a:blip r:embed="rId3"/>
          <a:stretch>
            <a:fillRect/>
          </a:stretch>
        </p:blipFill>
        <p:spPr>
          <a:xfrm>
            <a:off x="1973245" y="1558166"/>
            <a:ext cx="3048000" cy="1200457"/>
          </a:xfrm>
          <a:prstGeom prst="rect">
            <a:avLst/>
          </a:prstGeom>
        </p:spPr>
      </p:pic>
      <p:pic>
        <p:nvPicPr>
          <p:cNvPr id="6" name="Picture 5"/>
          <p:cNvPicPr>
            <a:picLocks noChangeAspect="1"/>
          </p:cNvPicPr>
          <p:nvPr/>
        </p:nvPicPr>
        <p:blipFill>
          <a:blip r:embed="rId4"/>
          <a:stretch>
            <a:fillRect/>
          </a:stretch>
        </p:blipFill>
        <p:spPr>
          <a:xfrm>
            <a:off x="5529245" y="1006673"/>
            <a:ext cx="4857749" cy="2818443"/>
          </a:xfrm>
          <a:prstGeom prst="rect">
            <a:avLst/>
          </a:prstGeom>
          <a:ln>
            <a:solidFill>
              <a:srgbClr val="FFC000"/>
            </a:solidFill>
          </a:ln>
        </p:spPr>
      </p:pic>
      <p:sp>
        <p:nvSpPr>
          <p:cNvPr id="7" name="Rectangle 6"/>
          <p:cNvSpPr/>
          <p:nvPr/>
        </p:nvSpPr>
        <p:spPr>
          <a:xfrm>
            <a:off x="5529245" y="1253365"/>
            <a:ext cx="508000" cy="203200"/>
          </a:xfrm>
          <a:prstGeom prst="rect">
            <a:avLst/>
          </a:prstGeom>
          <a:noFill/>
          <a:ln w="381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9" name="Straight Arrow Connector 8"/>
          <p:cNvCxnSpPr/>
          <p:nvPr/>
        </p:nvCxnSpPr>
        <p:spPr>
          <a:xfrm flipH="1">
            <a:off x="4919645" y="1456565"/>
            <a:ext cx="609600" cy="152400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76446" y="2980566"/>
            <a:ext cx="2954655" cy="584775"/>
          </a:xfrm>
          <a:prstGeom prst="rect">
            <a:avLst/>
          </a:prstGeom>
          <a:noFill/>
        </p:spPr>
        <p:txBody>
          <a:bodyPr wrap="none" rtlCol="0">
            <a:spAutoFit/>
          </a:bodyPr>
          <a:lstStyle/>
          <a:p>
            <a:pPr algn="l"/>
            <a:r>
              <a:rPr lang="en-US" sz="3200" dirty="0">
                <a:solidFill>
                  <a:srgbClr val="FFFF00"/>
                </a:solidFill>
                <a:latin typeface="18 VAG Rounded Thin   55390" pitchFamily="2" charset="0"/>
              </a:rPr>
              <a:t>“instruction sets”</a:t>
            </a:r>
          </a:p>
        </p:txBody>
      </p:sp>
      <p:sp>
        <p:nvSpPr>
          <p:cNvPr id="2" name="Rectangle 1">
            <a:extLst>
              <a:ext uri="{FF2B5EF4-FFF2-40B4-BE49-F238E27FC236}">
                <a16:creationId xmlns:a16="http://schemas.microsoft.com/office/drawing/2014/main" id="{FCF595AD-A15C-EDB7-A475-3F65EA9266E0}"/>
              </a:ext>
            </a:extLst>
          </p:cNvPr>
          <p:cNvSpPr/>
          <p:nvPr/>
        </p:nvSpPr>
        <p:spPr>
          <a:xfrm>
            <a:off x="7958120" y="4844701"/>
            <a:ext cx="3945467" cy="502766"/>
          </a:xfrm>
          <a:prstGeom prst="rect">
            <a:avLst/>
          </a:prstGeom>
        </p:spPr>
        <p:txBody>
          <a:bodyPr wrap="square">
            <a:spAutoFit/>
          </a:bodyPr>
          <a:lstStyle/>
          <a:p>
            <a:pPr marL="75007" indent="-75007"/>
            <a:r>
              <a:rPr lang="en-US" sz="2667" b="1" dirty="0">
                <a:solidFill>
                  <a:schemeClr val="bg1"/>
                </a:solidFill>
                <a:latin typeface="Courier"/>
                <a:cs typeface="Courier"/>
              </a:rPr>
              <a:t>add   x1, x2, x3</a:t>
            </a:r>
          </a:p>
        </p:txBody>
      </p:sp>
      <p:sp>
        <p:nvSpPr>
          <p:cNvPr id="8" name="TextBox 7">
            <a:extLst>
              <a:ext uri="{FF2B5EF4-FFF2-40B4-BE49-F238E27FC236}">
                <a16:creationId xmlns:a16="http://schemas.microsoft.com/office/drawing/2014/main" id="{7B2B6C73-B307-AB32-1C20-600AC32E456D}"/>
              </a:ext>
            </a:extLst>
          </p:cNvPr>
          <p:cNvSpPr txBox="1"/>
          <p:nvPr/>
        </p:nvSpPr>
        <p:spPr>
          <a:xfrm>
            <a:off x="7518400" y="5449227"/>
            <a:ext cx="1557868" cy="830997"/>
          </a:xfrm>
          <a:prstGeom prst="rect">
            <a:avLst/>
          </a:prstGeom>
          <a:noFill/>
        </p:spPr>
        <p:txBody>
          <a:bodyPr wrap="square" rtlCol="0">
            <a:spAutoFit/>
          </a:bodyPr>
          <a:lstStyle/>
          <a:p>
            <a:pPr algn="ctr"/>
            <a:r>
              <a:rPr lang="en-US" sz="2400" dirty="0">
                <a:solidFill>
                  <a:schemeClr val="accent3"/>
                </a:solidFill>
                <a:latin typeface="18 VAG Rounded Light   02390" pitchFamily="2" charset="0"/>
              </a:rPr>
              <a:t>operation name</a:t>
            </a:r>
          </a:p>
        </p:txBody>
      </p:sp>
      <p:sp>
        <p:nvSpPr>
          <p:cNvPr id="11" name="TextBox 10">
            <a:extLst>
              <a:ext uri="{FF2B5EF4-FFF2-40B4-BE49-F238E27FC236}">
                <a16:creationId xmlns:a16="http://schemas.microsoft.com/office/drawing/2014/main" id="{D8E2EE99-CABE-5CD1-F34B-23B6BD3D7101}"/>
              </a:ext>
            </a:extLst>
          </p:cNvPr>
          <p:cNvSpPr txBox="1"/>
          <p:nvPr/>
        </p:nvSpPr>
        <p:spPr>
          <a:xfrm>
            <a:off x="9653031" y="5471607"/>
            <a:ext cx="1284326" cy="461665"/>
          </a:xfrm>
          <a:prstGeom prst="rect">
            <a:avLst/>
          </a:prstGeom>
          <a:noFill/>
        </p:spPr>
        <p:txBody>
          <a:bodyPr wrap="none" rtlCol="0">
            <a:spAutoFit/>
          </a:bodyPr>
          <a:lstStyle/>
          <a:p>
            <a:pPr algn="l"/>
            <a:r>
              <a:rPr lang="en-US" sz="2400" dirty="0">
                <a:solidFill>
                  <a:schemeClr val="accent3"/>
                </a:solidFill>
                <a:latin typeface="18 VAG Rounded Light   02390" pitchFamily="2" charset="0"/>
              </a:rPr>
              <a:t>registers</a:t>
            </a:r>
          </a:p>
        </p:txBody>
      </p:sp>
      <p:sp>
        <p:nvSpPr>
          <p:cNvPr id="12" name="Left Brace 11">
            <a:extLst>
              <a:ext uri="{FF2B5EF4-FFF2-40B4-BE49-F238E27FC236}">
                <a16:creationId xmlns:a16="http://schemas.microsoft.com/office/drawing/2014/main" id="{A5FE8668-2F0A-D4B6-F146-E5F6DF357905}"/>
              </a:ext>
            </a:extLst>
          </p:cNvPr>
          <p:cNvSpPr/>
          <p:nvPr/>
        </p:nvSpPr>
        <p:spPr>
          <a:xfrm rot="16200000">
            <a:off x="8299395" y="4973849"/>
            <a:ext cx="147729" cy="830279"/>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ACF89933-2899-A258-66C2-68654E340DE8}"/>
              </a:ext>
            </a:extLst>
          </p:cNvPr>
          <p:cNvSpPr/>
          <p:nvPr/>
        </p:nvSpPr>
        <p:spPr>
          <a:xfrm rot="16200000">
            <a:off x="10221330" y="4321913"/>
            <a:ext cx="147728" cy="2134147"/>
          </a:xfrm>
          <a:prstGeom prst="lef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3922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C4D6-3A45-2DF9-1D69-2BF2BD62BD7F}"/>
              </a:ext>
            </a:extLst>
          </p:cNvPr>
          <p:cNvSpPr>
            <a:spLocks noGrp="1"/>
          </p:cNvSpPr>
          <p:nvPr>
            <p:ph type="title"/>
          </p:nvPr>
        </p:nvSpPr>
        <p:spPr>
          <a:xfrm>
            <a:off x="1104900" y="76199"/>
            <a:ext cx="11087099" cy="768096"/>
          </a:xfrm>
        </p:spPr>
        <p:txBody>
          <a:bodyPr>
            <a:normAutofit fontScale="90000"/>
          </a:bodyPr>
          <a:lstStyle/>
          <a:p>
            <a:r>
              <a:rPr lang="en-US" dirty="0"/>
              <a:t>Higher-Level Language vs. Assembly Language </a:t>
            </a:r>
            <a:r>
              <a:rPr lang="en-US" sz="3600" dirty="0"/>
              <a:t>(1/2)</a:t>
            </a:r>
            <a:endParaRPr lang="en-US" dirty="0"/>
          </a:p>
        </p:txBody>
      </p:sp>
      <p:sp>
        <p:nvSpPr>
          <p:cNvPr id="4" name="Content Placeholder 3">
            <a:extLst>
              <a:ext uri="{FF2B5EF4-FFF2-40B4-BE49-F238E27FC236}">
                <a16:creationId xmlns:a16="http://schemas.microsoft.com/office/drawing/2014/main" id="{291CBD8C-7ACC-D5A7-750E-B438A362B477}"/>
              </a:ext>
            </a:extLst>
          </p:cNvPr>
          <p:cNvSpPr>
            <a:spLocks noGrp="1"/>
          </p:cNvSpPr>
          <p:nvPr>
            <p:ph sz="half" idx="1"/>
          </p:nvPr>
        </p:nvSpPr>
        <p:spPr>
          <a:xfrm>
            <a:off x="288413" y="1458304"/>
            <a:ext cx="6095454" cy="4718660"/>
          </a:xfrm>
        </p:spPr>
        <p:txBody>
          <a:bodyPr>
            <a:noAutofit/>
          </a:bodyPr>
          <a:lstStyle/>
          <a:p>
            <a:r>
              <a:rPr lang="en-US" sz="2400" dirty="0"/>
              <a:t>In C (and most high-level languages), variables declared first and given a type.</a:t>
            </a:r>
          </a:p>
          <a:p>
            <a:pPr lvl="1"/>
            <a:r>
              <a:rPr lang="en-US" sz="2000" b="1" dirty="0">
                <a:latin typeface="Courier New" panose="02070309020205020404" pitchFamily="49" charset="0"/>
                <a:cs typeface="Courier New" panose="02070309020205020404" pitchFamily="49" charset="0"/>
              </a:rPr>
              <a:t>int </a:t>
            </a:r>
            <a:r>
              <a:rPr lang="en-US" sz="2000" b="1" dirty="0" err="1">
                <a:latin typeface="Courier New" panose="02070309020205020404" pitchFamily="49" charset="0"/>
                <a:cs typeface="Courier New" panose="02070309020205020404" pitchFamily="49" charset="0"/>
              </a:rPr>
              <a:t>fahr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celsius</a:t>
            </a:r>
            <a:r>
              <a:rPr lang="en-US" sz="2000" b="1" dirty="0">
                <a:latin typeface="Courier New" panose="02070309020205020404" pitchFamily="49" charset="0"/>
                <a:cs typeface="Courier New" panose="02070309020205020404" pitchFamily="49" charset="0"/>
              </a:rPr>
              <a:t>; </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char a, b, c, d, e;</a:t>
            </a:r>
          </a:p>
          <a:p>
            <a:r>
              <a:rPr lang="en-US" sz="2400" dirty="0"/>
              <a:t>Each variable can ONLY represent a value of the type it was declared as (cannot mix/match </a:t>
            </a:r>
            <a:r>
              <a:rPr lang="en-US" sz="2400" dirty="0">
                <a:latin typeface="Courier New" panose="02070309020205020404" pitchFamily="49" charset="0"/>
                <a:cs typeface="Courier New" panose="02070309020205020404" pitchFamily="49" charset="0"/>
              </a:rPr>
              <a:t>int</a:t>
            </a:r>
            <a:r>
              <a:rPr lang="en-US" sz="2400" dirty="0"/>
              <a:t>/</a:t>
            </a:r>
            <a:r>
              <a:rPr lang="en-US" sz="2400" dirty="0">
                <a:latin typeface="Courier New" panose="02070309020205020404" pitchFamily="49" charset="0"/>
                <a:cs typeface="Courier New" panose="02070309020205020404" pitchFamily="49" charset="0"/>
              </a:rPr>
              <a:t>char</a:t>
            </a:r>
            <a:r>
              <a:rPr lang="en-US" sz="2400" dirty="0"/>
              <a:t> variables).</a:t>
            </a:r>
          </a:p>
          <a:p>
            <a:r>
              <a:rPr lang="en-US" sz="2400" dirty="0"/>
              <a:t>In high-level languages,</a:t>
            </a:r>
            <a:br>
              <a:rPr lang="en-US" sz="2400" dirty="0"/>
            </a:br>
            <a:r>
              <a:rPr lang="en-US" sz="2400" b="0" dirty="0">
                <a:solidFill>
                  <a:schemeClr val="accent4">
                    <a:alpha val="99000"/>
                  </a:schemeClr>
                </a:solidFill>
                <a:latin typeface="18 VAG Rounded Light   02390" pitchFamily="2" charset="0"/>
              </a:rPr>
              <a:t>variable types determine operation</a:t>
            </a:r>
            <a:r>
              <a:rPr lang="en-US" sz="2400" dirty="0"/>
              <a:t>.</a:t>
            </a:r>
          </a:p>
          <a:p>
            <a:pPr lvl="1"/>
            <a:r>
              <a:rPr lang="en-US" sz="2000" b="1" dirty="0">
                <a:latin typeface="Courier New" panose="02070309020205020404" pitchFamily="49" charset="0"/>
                <a:cs typeface="Courier New" panose="02070309020205020404" pitchFamily="49" charset="0"/>
              </a:rPr>
              <a:t>int *p = …; </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p = p + 2;</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int x = 42;</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x = 3 * x;</a:t>
            </a:r>
            <a:endParaRPr lang="en-US" sz="2400" dirty="0"/>
          </a:p>
        </p:txBody>
      </p:sp>
      <p:sp>
        <p:nvSpPr>
          <p:cNvPr id="5" name="Content Placeholder 4">
            <a:extLst>
              <a:ext uri="{FF2B5EF4-FFF2-40B4-BE49-F238E27FC236}">
                <a16:creationId xmlns:a16="http://schemas.microsoft.com/office/drawing/2014/main" id="{2AE6F534-FE17-3EB0-B12F-7CC89D9EFBB0}"/>
              </a:ext>
            </a:extLst>
          </p:cNvPr>
          <p:cNvSpPr>
            <a:spLocks noGrp="1"/>
          </p:cNvSpPr>
          <p:nvPr>
            <p:ph sz="half" idx="2"/>
          </p:nvPr>
        </p:nvSpPr>
        <p:spPr>
          <a:xfrm>
            <a:off x="6383868" y="1473200"/>
            <a:ext cx="5519720" cy="4703764"/>
          </a:xfrm>
        </p:spPr>
        <p:txBody>
          <a:bodyPr>
            <a:normAutofit/>
          </a:bodyPr>
          <a:lstStyle/>
          <a:p>
            <a:r>
              <a:rPr lang="en-US" sz="2400" dirty="0"/>
              <a:t>Assembly operands are </a:t>
            </a:r>
            <a:r>
              <a:rPr lang="en-US" sz="2400" b="0" dirty="0">
                <a:solidFill>
                  <a:schemeClr val="accent4"/>
                </a:solidFill>
                <a:latin typeface="18 VAG Rounded Light   02390" pitchFamily="2" charset="0"/>
              </a:rPr>
              <a:t>registers</a:t>
            </a:r>
            <a:r>
              <a:rPr lang="en-US" sz="2400" dirty="0">
                <a:solidFill>
                  <a:schemeClr val="accent4"/>
                </a:solidFill>
              </a:rPr>
              <a:t>.</a:t>
            </a:r>
          </a:p>
          <a:p>
            <a:pPr lvl="1"/>
            <a:r>
              <a:rPr lang="en-US" sz="2000" dirty="0"/>
              <a:t>Registers are limited number of special locations, built directly into the hardware.</a:t>
            </a:r>
          </a:p>
          <a:p>
            <a:pPr lvl="1"/>
            <a:r>
              <a:rPr lang="en-US" sz="2000" dirty="0"/>
              <a:t>RISC-V: Operations can only be performed on register operands.</a:t>
            </a:r>
          </a:p>
          <a:p>
            <a:r>
              <a:rPr lang="en-US" sz="2400" dirty="0"/>
              <a:t>In assembly language, the registers have no type.</a:t>
            </a:r>
          </a:p>
          <a:p>
            <a:pPr lvl="1"/>
            <a:r>
              <a:rPr lang="en-US" sz="2000" dirty="0"/>
              <a:t>Register contents are just bits.</a:t>
            </a:r>
          </a:p>
          <a:p>
            <a:r>
              <a:rPr lang="en-US" sz="2400" b="0" dirty="0">
                <a:solidFill>
                  <a:schemeClr val="accent4">
                    <a:alpha val="99000"/>
                  </a:schemeClr>
                </a:solidFill>
                <a:latin typeface="18 VAG Rounded Light   02390" pitchFamily="2" charset="0"/>
              </a:rPr>
              <a:t>Operation determines “type,” </a:t>
            </a:r>
            <a:r>
              <a:rPr lang="en-US" sz="2400" dirty="0"/>
              <a:t>i.e., how register contents are treated.</a:t>
            </a:r>
          </a:p>
          <a:p>
            <a:pPr lvl="1"/>
            <a:r>
              <a:rPr lang="en-US" sz="2000" dirty="0"/>
              <a:t>E.g., as value, memory address, etc.</a:t>
            </a:r>
          </a:p>
          <a:p>
            <a:pPr lvl="1"/>
            <a:endParaRPr lang="en-US" sz="2000" dirty="0"/>
          </a:p>
        </p:txBody>
      </p:sp>
      <p:sp>
        <p:nvSpPr>
          <p:cNvPr id="6" name="TextBox 5">
            <a:extLst>
              <a:ext uri="{FF2B5EF4-FFF2-40B4-BE49-F238E27FC236}">
                <a16:creationId xmlns:a16="http://schemas.microsoft.com/office/drawing/2014/main" id="{6DE98C19-8199-F4A2-74F9-7144CBBE56E7}"/>
              </a:ext>
            </a:extLst>
          </p:cNvPr>
          <p:cNvSpPr txBox="1"/>
          <p:nvPr/>
        </p:nvSpPr>
        <p:spPr>
          <a:xfrm>
            <a:off x="2232287" y="945575"/>
            <a:ext cx="1415772" cy="584775"/>
          </a:xfrm>
          <a:prstGeom prst="rect">
            <a:avLst/>
          </a:prstGeom>
          <a:noFill/>
        </p:spPr>
        <p:txBody>
          <a:bodyPr wrap="none" rtlCol="0">
            <a:spAutoFit/>
          </a:bodyPr>
          <a:lstStyle/>
          <a:p>
            <a:pPr algn="l"/>
            <a:r>
              <a:rPr lang="en-US" sz="3200" dirty="0">
                <a:solidFill>
                  <a:schemeClr val="bg1"/>
                </a:solidFill>
                <a:latin typeface="18 VAG Rounded Light   02390" pitchFamily="2" charset="0"/>
              </a:rPr>
              <a:t>C, Java</a:t>
            </a:r>
          </a:p>
        </p:txBody>
      </p:sp>
      <p:sp>
        <p:nvSpPr>
          <p:cNvPr id="7" name="TextBox 6">
            <a:extLst>
              <a:ext uri="{FF2B5EF4-FFF2-40B4-BE49-F238E27FC236}">
                <a16:creationId xmlns:a16="http://schemas.microsoft.com/office/drawing/2014/main" id="{274A959B-EB63-F637-211B-93800A715AD6}"/>
              </a:ext>
            </a:extLst>
          </p:cNvPr>
          <p:cNvSpPr txBox="1"/>
          <p:nvPr/>
        </p:nvSpPr>
        <p:spPr>
          <a:xfrm>
            <a:off x="8161794" y="945575"/>
            <a:ext cx="1293944" cy="584775"/>
          </a:xfrm>
          <a:prstGeom prst="rect">
            <a:avLst/>
          </a:prstGeom>
          <a:noFill/>
        </p:spPr>
        <p:txBody>
          <a:bodyPr wrap="none" rtlCol="0">
            <a:spAutoFit/>
          </a:bodyPr>
          <a:lstStyle/>
          <a:p>
            <a:pPr algn="l"/>
            <a:r>
              <a:rPr lang="en-US" sz="3200" dirty="0">
                <a:solidFill>
                  <a:schemeClr val="bg1"/>
                </a:solidFill>
                <a:latin typeface="18 VAG Rounded Light   02390" pitchFamily="2" charset="0"/>
              </a:rPr>
              <a:t>RISC-V</a:t>
            </a:r>
          </a:p>
        </p:txBody>
      </p:sp>
      <p:cxnSp>
        <p:nvCxnSpPr>
          <p:cNvPr id="9" name="Straight Connector 8">
            <a:extLst>
              <a:ext uri="{FF2B5EF4-FFF2-40B4-BE49-F238E27FC236}">
                <a16:creationId xmlns:a16="http://schemas.microsoft.com/office/drawing/2014/main" id="{77BE8111-D12C-84F2-33A7-8B075D68F495}"/>
              </a:ext>
            </a:extLst>
          </p:cNvPr>
          <p:cNvCxnSpPr/>
          <p:nvPr/>
        </p:nvCxnSpPr>
        <p:spPr>
          <a:xfrm>
            <a:off x="6417733" y="1219200"/>
            <a:ext cx="0" cy="495776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62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are </a:t>
            </a:r>
            <a:r>
              <a:rPr lang="en-US" u="sng" dirty="0"/>
              <a:t>Inside</a:t>
            </a:r>
            <a:r>
              <a:rPr lang="en-US" dirty="0"/>
              <a:t> the Processor</a:t>
            </a:r>
          </a:p>
        </p:txBody>
      </p:sp>
      <p:sp>
        <p:nvSpPr>
          <p:cNvPr id="488" name="Left Brace 487"/>
          <p:cNvSpPr/>
          <p:nvPr/>
        </p:nvSpPr>
        <p:spPr>
          <a:xfrm rot="16200000">
            <a:off x="3527974" y="5431711"/>
            <a:ext cx="274320" cy="969264"/>
          </a:xfrm>
          <a:prstGeom prst="leftBrace">
            <a:avLst/>
          </a:prstGeom>
          <a:noFill/>
          <a:ln w="25400" cap="flat" cmpd="sng" algn="ctr">
            <a:solidFill>
              <a:srgbClr val="E4DDD2"/>
            </a:solidFill>
            <a:prstDash val="solid"/>
          </a:ln>
          <a:effectLst/>
        </p:spPr>
        <p:txBody>
          <a:bodyPr rtlCol="0" anchor="ctr"/>
          <a:lstStyle/>
          <a:p>
            <a:pPr defTabSz="342891">
              <a:defRPr/>
            </a:pPr>
            <a:endParaRPr lang="en-US" sz="1800" kern="0">
              <a:latin typeface="18 VAG Rounded Black   09390"/>
            </a:endParaRPr>
          </a:p>
        </p:txBody>
      </p:sp>
      <p:sp>
        <p:nvSpPr>
          <p:cNvPr id="489" name="TextBox 488"/>
          <p:cNvSpPr txBox="1"/>
          <p:nvPr/>
        </p:nvSpPr>
        <p:spPr>
          <a:xfrm>
            <a:off x="2394115" y="6130671"/>
            <a:ext cx="3098925" cy="369332"/>
          </a:xfrm>
          <a:prstGeom prst="rect">
            <a:avLst/>
          </a:prstGeom>
          <a:noFill/>
          <a:ln>
            <a:noFill/>
          </a:ln>
        </p:spPr>
        <p:txBody>
          <a:bodyPr wrap="none" rtlCol="0">
            <a:spAutoFit/>
          </a:bodyPr>
          <a:lstStyle/>
          <a:p>
            <a:pPr defTabSz="342891">
              <a:defRPr/>
            </a:pPr>
            <a:r>
              <a:rPr lang="en-US" sz="1800" kern="0" dirty="0">
                <a:solidFill>
                  <a:srgbClr val="E4DDD2"/>
                </a:solidFill>
                <a:latin typeface="18 VAG Rounded Black   09390"/>
              </a:rPr>
              <a:t>Processor-Memory Interface</a:t>
            </a:r>
          </a:p>
        </p:txBody>
      </p:sp>
      <p:sp>
        <p:nvSpPr>
          <p:cNvPr id="499" name="Left Brace 498"/>
          <p:cNvSpPr/>
          <p:nvPr/>
        </p:nvSpPr>
        <p:spPr>
          <a:xfrm rot="16200000">
            <a:off x="7101433" y="5554802"/>
            <a:ext cx="274320" cy="723082"/>
          </a:xfrm>
          <a:prstGeom prst="leftBrace">
            <a:avLst/>
          </a:prstGeom>
          <a:noFill/>
          <a:ln w="25400" cap="flat" cmpd="sng" algn="ctr">
            <a:solidFill>
              <a:srgbClr val="E4DDD2"/>
            </a:solidFill>
            <a:prstDash val="solid"/>
          </a:ln>
          <a:effectLst/>
        </p:spPr>
        <p:txBody>
          <a:bodyPr rtlCol="0" anchor="ctr"/>
          <a:lstStyle/>
          <a:p>
            <a:pPr defTabSz="342891">
              <a:defRPr/>
            </a:pPr>
            <a:endParaRPr lang="en-US" sz="1800" kern="0">
              <a:latin typeface="18 VAG Rounded Black   09390"/>
            </a:endParaRPr>
          </a:p>
        </p:txBody>
      </p:sp>
      <p:sp>
        <p:nvSpPr>
          <p:cNvPr id="500" name="TextBox 499"/>
          <p:cNvSpPr txBox="1"/>
          <p:nvPr/>
        </p:nvSpPr>
        <p:spPr>
          <a:xfrm>
            <a:off x="5968384" y="6130671"/>
            <a:ext cx="2547492" cy="369333"/>
          </a:xfrm>
          <a:prstGeom prst="rect">
            <a:avLst/>
          </a:prstGeom>
          <a:noFill/>
          <a:ln>
            <a:noFill/>
          </a:ln>
        </p:spPr>
        <p:txBody>
          <a:bodyPr wrap="none" rtlCol="0">
            <a:spAutoFit/>
          </a:bodyPr>
          <a:lstStyle/>
          <a:p>
            <a:pPr defTabSz="342891">
              <a:defRPr/>
            </a:pPr>
            <a:r>
              <a:rPr lang="en-US" sz="1800" kern="0" dirty="0">
                <a:solidFill>
                  <a:srgbClr val="E4DDD2"/>
                </a:solidFill>
                <a:latin typeface="18 VAG Rounded Black   09390"/>
              </a:rPr>
              <a:t>I/O-Memory Interfaces</a:t>
            </a:r>
          </a:p>
        </p:txBody>
      </p:sp>
      <p:pic>
        <p:nvPicPr>
          <p:cNvPr id="654" name="Picture 653"/>
          <p:cNvPicPr>
            <a:picLocks noChangeAspect="1"/>
          </p:cNvPicPr>
          <p:nvPr/>
        </p:nvPicPr>
        <p:blipFill>
          <a:blip r:embed="rId3"/>
          <a:stretch>
            <a:fillRect/>
          </a:stretch>
        </p:blipFill>
        <p:spPr>
          <a:xfrm>
            <a:off x="354981" y="1079500"/>
            <a:ext cx="8179980" cy="4464001"/>
          </a:xfrm>
          <a:prstGeom prst="rect">
            <a:avLst/>
          </a:prstGeom>
        </p:spPr>
      </p:pic>
      <p:sp>
        <p:nvSpPr>
          <p:cNvPr id="3" name="Rectangle 2">
            <a:extLst>
              <a:ext uri="{FF2B5EF4-FFF2-40B4-BE49-F238E27FC236}">
                <a16:creationId xmlns:a16="http://schemas.microsoft.com/office/drawing/2014/main" id="{CC02DBEA-33C9-3F8E-43C7-0A95FE67D6A6}"/>
              </a:ext>
            </a:extLst>
          </p:cNvPr>
          <p:cNvSpPr/>
          <p:nvPr/>
        </p:nvSpPr>
        <p:spPr>
          <a:xfrm>
            <a:off x="648731" y="3305836"/>
            <a:ext cx="2170670" cy="1247114"/>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78F2923-585C-9C32-BA42-9D6221AC566B}"/>
              </a:ext>
            </a:extLst>
          </p:cNvPr>
          <p:cNvSpPr txBox="1"/>
          <p:nvPr/>
        </p:nvSpPr>
        <p:spPr>
          <a:xfrm>
            <a:off x="8575100" y="1170339"/>
            <a:ext cx="3504639" cy="4960332"/>
          </a:xfrm>
          <a:prstGeom prst="rect">
            <a:avLst/>
          </a:prstGeom>
          <a:noFill/>
        </p:spPr>
        <p:txBody>
          <a:bodyPr wrap="square" rtlCol="0">
            <a:spAutoFit/>
          </a:bodyPr>
          <a:lstStyle/>
          <a:p>
            <a:pPr marL="84664" lvl="0" defTabSz="914377">
              <a:spcBef>
                <a:spcPts val="1000"/>
              </a:spcBef>
              <a:buSzPct val="95000"/>
            </a:pPr>
            <a:r>
              <a:rPr lang="en-US" sz="2800" b="1" dirty="0">
                <a:solidFill>
                  <a:srgbClr val="FFFFFF">
                    <a:alpha val="99000"/>
                  </a:srgbClr>
                </a:solidFill>
                <a:latin typeface="18 VAG Rounded Bold   07390" pitchFamily="2" charset="0"/>
              </a:rPr>
              <a:t>Benefit:</a:t>
            </a:r>
            <a:br>
              <a:rPr lang="en-US" sz="2800" b="1" dirty="0">
                <a:solidFill>
                  <a:srgbClr val="FFFFFF">
                    <a:alpha val="99000"/>
                  </a:srgbClr>
                </a:solidFill>
                <a:latin typeface="18 VAG Rounded Bold   07390" pitchFamily="2" charset="0"/>
              </a:rPr>
            </a:br>
            <a:r>
              <a:rPr lang="en-US" sz="2800" b="1" dirty="0">
                <a:solidFill>
                  <a:srgbClr val="FFFFFF">
                    <a:alpha val="99000"/>
                  </a:srgbClr>
                </a:solidFill>
                <a:latin typeface="18 VAG Rounded Bold   07390" pitchFamily="2" charset="0"/>
              </a:rPr>
              <a:t>Since registers are directly in hardware, they’re very fast</a:t>
            </a:r>
            <a:br>
              <a:rPr lang="en-US" sz="2800" b="1" dirty="0">
                <a:solidFill>
                  <a:srgbClr val="FFFFFF">
                    <a:alpha val="99000"/>
                  </a:srgbClr>
                </a:solidFill>
                <a:latin typeface="18 VAG Rounded Bold   07390" pitchFamily="2" charset="0"/>
              </a:rPr>
            </a:br>
            <a:r>
              <a:rPr lang="en-US" sz="2800" b="1" dirty="0">
                <a:solidFill>
                  <a:srgbClr val="FFFFFF">
                    <a:alpha val="99000"/>
                  </a:srgbClr>
                </a:solidFill>
                <a:latin typeface="18 VAG Rounded Bold   07390" pitchFamily="2" charset="0"/>
              </a:rPr>
              <a:t>(faster than 0.25ns).</a:t>
            </a:r>
          </a:p>
          <a:p>
            <a:pPr marL="473075" lvl="1" indent="-303213" defTabSz="914377">
              <a:spcBef>
                <a:spcPts val="500"/>
              </a:spcBef>
              <a:buSzPct val="90000"/>
              <a:buFont typeface=".Hiragino Kaku Gothic Interface W3"/>
              <a:buChar char="▫"/>
            </a:pPr>
            <a:r>
              <a:rPr lang="en-US" sz="2400" dirty="0">
                <a:solidFill>
                  <a:srgbClr val="C6DAC3"/>
                </a:solidFill>
                <a:latin typeface="18 VAG Rounded Light   02390" pitchFamily="2" charset="0"/>
              </a:rPr>
              <a:t>Speed of light: 3x10</a:t>
            </a:r>
            <a:r>
              <a:rPr lang="en-US" sz="2400" baseline="30000" dirty="0">
                <a:solidFill>
                  <a:srgbClr val="C6DAC3"/>
                </a:solidFill>
                <a:latin typeface="18 VAG Rounded Light   02390" pitchFamily="2" charset="0"/>
              </a:rPr>
              <a:t>8</a:t>
            </a:r>
            <a:r>
              <a:rPr lang="en-US" sz="2400" dirty="0">
                <a:solidFill>
                  <a:srgbClr val="C6DAC3"/>
                </a:solidFill>
                <a:latin typeface="18 VAG Rounded Light   02390" pitchFamily="2" charset="0"/>
              </a:rPr>
              <a:t>m/s = 0.3m/ns = 30cm/ns</a:t>
            </a:r>
            <a:br>
              <a:rPr lang="en-US" sz="2400" dirty="0">
                <a:solidFill>
                  <a:srgbClr val="C6DAC3"/>
                </a:solidFill>
                <a:latin typeface="18 VAG Rounded Light   02390" pitchFamily="2" charset="0"/>
              </a:rPr>
            </a:br>
            <a:r>
              <a:rPr lang="en-US" sz="2400" dirty="0">
                <a:solidFill>
                  <a:srgbClr val="C6DAC3"/>
                </a:solidFill>
                <a:latin typeface="18 VAG Rounded Light   02390" pitchFamily="2" charset="0"/>
              </a:rPr>
              <a:t>= 10cm/0.3ns!!! </a:t>
            </a:r>
          </a:p>
          <a:p>
            <a:pPr marL="473075" lvl="1" indent="-303213" defTabSz="914377">
              <a:spcBef>
                <a:spcPts val="500"/>
              </a:spcBef>
              <a:buSzPct val="90000"/>
              <a:buFont typeface=".Hiragino Kaku Gothic Interface W3"/>
              <a:buChar char="▫"/>
            </a:pPr>
            <a:r>
              <a:rPr lang="en-US" sz="2400" dirty="0">
                <a:solidFill>
                  <a:srgbClr val="C6DAC3"/>
                </a:solidFill>
                <a:latin typeface="18 VAG Rounded Light   02390" pitchFamily="2" charset="0"/>
              </a:rPr>
              <a:t>0.3ns is the clock period of a 3.33GHz computer</a:t>
            </a:r>
          </a:p>
        </p:txBody>
      </p:sp>
    </p:spTree>
    <p:extLst>
      <p:ext uri="{BB962C8B-B14F-4D97-AF65-F5344CB8AC3E}">
        <p14:creationId xmlns:p14="http://schemas.microsoft.com/office/powerpoint/2010/main" val="3672274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cxnSp>
        <p:nvCxnSpPr>
          <p:cNvPr id="2586" name="Google Shape;2586;p21"/>
          <p:cNvCxnSpPr/>
          <p:nvPr/>
        </p:nvCxnSpPr>
        <p:spPr>
          <a:xfrm>
            <a:off x="5421170" y="1252538"/>
            <a:ext cx="4261852" cy="0"/>
          </a:xfrm>
          <a:prstGeom prst="straightConnector1">
            <a:avLst/>
          </a:prstGeom>
          <a:noFill/>
          <a:ln w="19050" cap="flat" cmpd="sng">
            <a:solidFill>
              <a:srgbClr val="E4DDD2"/>
            </a:solidFill>
            <a:prstDash val="solid"/>
            <a:round/>
            <a:headEnd type="none" w="sm" len="sm"/>
            <a:tailEnd type="none" w="sm" len="sm"/>
          </a:ln>
        </p:spPr>
      </p:cxnSp>
      <p:cxnSp>
        <p:nvCxnSpPr>
          <p:cNvPr id="2587" name="Google Shape;2587;p21"/>
          <p:cNvCxnSpPr/>
          <p:nvPr/>
        </p:nvCxnSpPr>
        <p:spPr>
          <a:xfrm rot="10800000">
            <a:off x="9683021" y="1252538"/>
            <a:ext cx="0" cy="1117600"/>
          </a:xfrm>
          <a:prstGeom prst="straightConnector1">
            <a:avLst/>
          </a:prstGeom>
          <a:noFill/>
          <a:ln w="19050" cap="flat" cmpd="sng">
            <a:solidFill>
              <a:srgbClr val="E4DDD2"/>
            </a:solidFill>
            <a:prstDash val="solid"/>
            <a:round/>
            <a:headEnd type="none" w="sm" len="sm"/>
            <a:tailEnd type="none" w="sm" len="sm"/>
          </a:ln>
        </p:spPr>
      </p:cxnSp>
      <p:sp>
        <p:nvSpPr>
          <p:cNvPr id="2589" name="Google Shape;2589;p21"/>
          <p:cNvSpPr txBox="1"/>
          <p:nvPr/>
        </p:nvSpPr>
        <p:spPr>
          <a:xfrm>
            <a:off x="6717596" y="1382508"/>
            <a:ext cx="2641600" cy="985023"/>
          </a:xfrm>
          <a:prstGeom prst="rect">
            <a:avLst/>
          </a:prstGeom>
          <a:noFill/>
          <a:ln>
            <a:noFill/>
          </a:ln>
        </p:spPr>
        <p:txBody>
          <a:bodyPr spcFirstLastPara="1" wrap="square" lIns="121900" tIns="60933" rIns="121900" bIns="60933" anchor="t" anchorCtr="0">
            <a:spAutoFit/>
          </a:bodyPr>
          <a:lstStyle/>
          <a:p>
            <a:pPr algn="r"/>
            <a:r>
              <a:rPr lang="en-US" sz="1867" dirty="0">
                <a:solidFill>
                  <a:srgbClr val="E4DDD2"/>
                </a:solidFill>
                <a:latin typeface="18 VAG Rounded Light   02390" pitchFamily="2" charset="0"/>
                <a:sym typeface="Arial"/>
              </a:rPr>
              <a:t>Extremely fast</a:t>
            </a:r>
            <a:endParaRPr sz="1800" dirty="0">
              <a:latin typeface="18 VAG Rounded Light   02390" pitchFamily="2" charset="0"/>
            </a:endParaRPr>
          </a:p>
          <a:p>
            <a:pPr algn="r"/>
            <a:r>
              <a:rPr lang="en-US" sz="1867" dirty="0">
                <a:solidFill>
                  <a:srgbClr val="E4DDD2"/>
                </a:solidFill>
                <a:latin typeface="18 VAG Rounded Light   02390" pitchFamily="2" charset="0"/>
                <a:sym typeface="Arial"/>
              </a:rPr>
              <a:t>Extremely expensive</a:t>
            </a:r>
            <a:br>
              <a:rPr lang="en-US" sz="1867" dirty="0">
                <a:solidFill>
                  <a:srgbClr val="E4DDD2"/>
                </a:solidFill>
                <a:latin typeface="18 VAG Rounded Light   02390" pitchFamily="2" charset="0"/>
                <a:sym typeface="Arial"/>
              </a:rPr>
            </a:br>
            <a:r>
              <a:rPr lang="en-US" sz="1867" dirty="0">
                <a:solidFill>
                  <a:srgbClr val="E4DDD2"/>
                </a:solidFill>
                <a:latin typeface="18 VAG Rounded Light   02390" pitchFamily="2" charset="0"/>
                <a:sym typeface="Arial"/>
              </a:rPr>
              <a:t>Tiny capacity</a:t>
            </a:r>
            <a:endParaRPr sz="1800" dirty="0">
              <a:latin typeface="18 VAG Rounded Light   02390" pitchFamily="2" charset="0"/>
            </a:endParaRPr>
          </a:p>
        </p:txBody>
      </p:sp>
      <p:cxnSp>
        <p:nvCxnSpPr>
          <p:cNvPr id="2590" name="Google Shape;2590;p21"/>
          <p:cNvCxnSpPr/>
          <p:nvPr/>
        </p:nvCxnSpPr>
        <p:spPr>
          <a:xfrm>
            <a:off x="407250" y="1275075"/>
            <a:ext cx="3931652" cy="0"/>
          </a:xfrm>
          <a:prstGeom prst="straightConnector1">
            <a:avLst/>
          </a:prstGeom>
          <a:noFill/>
          <a:ln w="19050" cap="flat" cmpd="sng">
            <a:solidFill>
              <a:srgbClr val="E4DDD2"/>
            </a:solidFill>
            <a:prstDash val="solid"/>
            <a:round/>
            <a:headEnd type="none" w="sm" len="sm"/>
            <a:tailEnd type="none" w="sm" len="sm"/>
          </a:ln>
        </p:spPr>
      </p:cxnSp>
      <p:cxnSp>
        <p:nvCxnSpPr>
          <p:cNvPr id="2591" name="Google Shape;2591;p21"/>
          <p:cNvCxnSpPr/>
          <p:nvPr/>
        </p:nvCxnSpPr>
        <p:spPr>
          <a:xfrm rot="10800000" flipH="1">
            <a:off x="397223" y="1275075"/>
            <a:ext cx="10027" cy="2325212"/>
          </a:xfrm>
          <a:prstGeom prst="straightConnector1">
            <a:avLst/>
          </a:prstGeom>
          <a:noFill/>
          <a:ln w="19050" cap="flat" cmpd="sng">
            <a:solidFill>
              <a:srgbClr val="E4DDD2"/>
            </a:solidFill>
            <a:prstDash val="solid"/>
            <a:round/>
            <a:headEnd type="none" w="sm" len="sm"/>
            <a:tailEnd type="none" w="sm" len="sm"/>
          </a:ln>
        </p:spPr>
      </p:cxnSp>
      <p:cxnSp>
        <p:nvCxnSpPr>
          <p:cNvPr id="2592" name="Google Shape;2592;p21"/>
          <p:cNvCxnSpPr/>
          <p:nvPr/>
        </p:nvCxnSpPr>
        <p:spPr>
          <a:xfrm>
            <a:off x="397223" y="3611875"/>
            <a:ext cx="2214479" cy="11589"/>
          </a:xfrm>
          <a:prstGeom prst="straightConnector1">
            <a:avLst/>
          </a:prstGeom>
          <a:noFill/>
          <a:ln w="19050" cap="flat" cmpd="sng">
            <a:solidFill>
              <a:srgbClr val="E4DDD2"/>
            </a:solidFill>
            <a:prstDash val="solid"/>
            <a:round/>
            <a:headEnd type="none" w="sm" len="sm"/>
            <a:tailEnd type="none" w="sm" len="sm"/>
          </a:ln>
        </p:spPr>
      </p:cxnSp>
      <p:sp>
        <p:nvSpPr>
          <p:cNvPr id="2593" name="Google Shape;2593;p21"/>
          <p:cNvSpPr txBox="1"/>
          <p:nvPr/>
        </p:nvSpPr>
        <p:spPr>
          <a:xfrm>
            <a:off x="407250" y="1384645"/>
            <a:ext cx="1598815" cy="697701"/>
          </a:xfrm>
          <a:prstGeom prst="rect">
            <a:avLst/>
          </a:prstGeom>
          <a:noFill/>
          <a:ln>
            <a:noFill/>
          </a:ln>
        </p:spPr>
        <p:txBody>
          <a:bodyPr spcFirstLastPara="1" wrap="square" lIns="121900" tIns="60933" rIns="121900" bIns="60933" anchor="t" anchorCtr="0">
            <a:spAutoFit/>
          </a:bodyPr>
          <a:lstStyle/>
          <a:p>
            <a:r>
              <a:rPr lang="en-US" sz="1867" dirty="0">
                <a:solidFill>
                  <a:srgbClr val="E4DDD2"/>
                </a:solidFill>
                <a:latin typeface="18 VAG Rounded Light   02390" pitchFamily="2" charset="0"/>
                <a:sym typeface="Arial"/>
              </a:rPr>
              <a:t>Processor chip</a:t>
            </a:r>
            <a:endParaRPr sz="1800" dirty="0">
              <a:latin typeface="18 VAG Rounded Light   02390" pitchFamily="2" charset="0"/>
            </a:endParaRPr>
          </a:p>
        </p:txBody>
      </p:sp>
      <p:pic>
        <p:nvPicPr>
          <p:cNvPr id="2602" name="Google Shape;2602;p21"/>
          <p:cNvPicPr preferRelativeResize="0"/>
          <p:nvPr/>
        </p:nvPicPr>
        <p:blipFill rotWithShape="1">
          <a:blip r:embed="rId3">
            <a:alphaModFix/>
          </a:blip>
          <a:srcRect b="74079"/>
          <a:stretch/>
        </p:blipFill>
        <p:spPr>
          <a:xfrm>
            <a:off x="703199" y="1173475"/>
            <a:ext cx="7770555" cy="1316800"/>
          </a:xfrm>
          <a:prstGeom prst="rect">
            <a:avLst/>
          </a:prstGeom>
          <a:noFill/>
          <a:ln>
            <a:noFill/>
          </a:ln>
        </p:spPr>
      </p:pic>
      <p:sp>
        <p:nvSpPr>
          <p:cNvPr id="4" name="Title 3">
            <a:extLst>
              <a:ext uri="{FF2B5EF4-FFF2-40B4-BE49-F238E27FC236}">
                <a16:creationId xmlns:a16="http://schemas.microsoft.com/office/drawing/2014/main" id="{48359C45-52B0-8718-A3E4-B943B97CE4F2}"/>
              </a:ext>
            </a:extLst>
          </p:cNvPr>
          <p:cNvSpPr>
            <a:spLocks noGrp="1"/>
          </p:cNvSpPr>
          <p:nvPr>
            <p:ph type="title"/>
          </p:nvPr>
        </p:nvSpPr>
        <p:spPr>
          <a:xfrm>
            <a:off x="1117599" y="76200"/>
            <a:ext cx="11049175" cy="762000"/>
          </a:xfrm>
        </p:spPr>
        <p:txBody>
          <a:bodyPr>
            <a:normAutofit fontScale="90000"/>
          </a:bodyPr>
          <a:lstStyle/>
          <a:p>
            <a:r>
              <a:rPr lang="en-US" sz="3733" dirty="0"/>
              <a:t>Great Idea </a:t>
            </a:r>
            <a:r>
              <a:rPr lang="en-US" sz="3733" dirty="0">
                <a:solidFill>
                  <a:schemeClr val="accent3"/>
                </a:solidFill>
              </a:rPr>
              <a:t>#3</a:t>
            </a:r>
            <a:r>
              <a:rPr lang="en-US" sz="3733" dirty="0"/>
              <a:t>: Principle of Locality / Memory Hierarchy</a:t>
            </a:r>
          </a:p>
        </p:txBody>
      </p:sp>
      <p:pic>
        <p:nvPicPr>
          <p:cNvPr id="7923" name="Picture 7922" descr="Diagram&#10;&#10;Description automatically generated">
            <a:extLst>
              <a:ext uri="{FF2B5EF4-FFF2-40B4-BE49-F238E27FC236}">
                <a16:creationId xmlns:a16="http://schemas.microsoft.com/office/drawing/2014/main" id="{285833FA-8AF1-1DFA-D702-F4AB8991A384}"/>
              </a:ext>
            </a:extLst>
          </p:cNvPr>
          <p:cNvPicPr>
            <a:picLocks noChangeAspect="1"/>
          </p:cNvPicPr>
          <p:nvPr/>
        </p:nvPicPr>
        <p:blipFill>
          <a:blip r:embed="rId4"/>
          <a:stretch>
            <a:fillRect/>
          </a:stretch>
        </p:blipFill>
        <p:spPr>
          <a:xfrm>
            <a:off x="5421170" y="2790683"/>
            <a:ext cx="5905500" cy="3594100"/>
          </a:xfrm>
          <a:prstGeom prst="rect">
            <a:avLst/>
          </a:prstGeom>
          <a:ln w="19050">
            <a:solidFill>
              <a:schemeClr val="bg2"/>
            </a:solidFill>
          </a:ln>
        </p:spPr>
      </p:pic>
      <p:sp>
        <p:nvSpPr>
          <p:cNvPr id="7924" name="Rectangle 7923">
            <a:extLst>
              <a:ext uri="{FF2B5EF4-FFF2-40B4-BE49-F238E27FC236}">
                <a16:creationId xmlns:a16="http://schemas.microsoft.com/office/drawing/2014/main" id="{304B1AA3-0DD4-3285-9B7B-20108CFB39AD}"/>
              </a:ext>
            </a:extLst>
          </p:cNvPr>
          <p:cNvSpPr/>
          <p:nvPr/>
        </p:nvSpPr>
        <p:spPr>
          <a:xfrm>
            <a:off x="5431198" y="2820560"/>
            <a:ext cx="5895471" cy="2948643"/>
          </a:xfrm>
          <a:prstGeom prst="rect">
            <a:avLst/>
          </a:prstGeom>
          <a:gradFill>
            <a:gsLst>
              <a:gs pos="0">
                <a:schemeClr val="tx1">
                  <a:alpha val="99841"/>
                </a:schemeClr>
              </a:gs>
              <a:gs pos="26000">
                <a:schemeClr val="tx1">
                  <a:alpha val="80000"/>
                </a:schemeClr>
              </a:gs>
              <a:gs pos="99000">
                <a:srgbClr val="032141">
                  <a:alpha val="8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21" name="TextBox 7920">
            <a:extLst>
              <a:ext uri="{FF2B5EF4-FFF2-40B4-BE49-F238E27FC236}">
                <a16:creationId xmlns:a16="http://schemas.microsoft.com/office/drawing/2014/main" id="{864CE0B4-7B70-3E04-E588-DB3B8C4EC928}"/>
              </a:ext>
            </a:extLst>
          </p:cNvPr>
          <p:cNvSpPr txBox="1"/>
          <p:nvPr/>
        </p:nvSpPr>
        <p:spPr>
          <a:xfrm>
            <a:off x="7455730" y="4294881"/>
            <a:ext cx="2036047" cy="707886"/>
          </a:xfrm>
          <a:prstGeom prst="rect">
            <a:avLst/>
          </a:prstGeom>
          <a:noFill/>
        </p:spPr>
        <p:txBody>
          <a:bodyPr wrap="square" rtlCol="0">
            <a:spAutoFit/>
          </a:bodyPr>
          <a:lstStyle/>
          <a:p>
            <a:pPr algn="ctr"/>
            <a:r>
              <a:rPr lang="en-US" sz="2000" b="0" i="0" dirty="0">
                <a:solidFill>
                  <a:schemeClr val="accent3"/>
                </a:solidFill>
                <a:latin typeface="18 VAG Rounded Light   02390" pitchFamily="2" charset="0"/>
              </a:rPr>
              <a:t>Storage Latency Analogy</a:t>
            </a:r>
          </a:p>
        </p:txBody>
      </p:sp>
    </p:spTree>
    <p:extLst>
      <p:ext uri="{BB962C8B-B14F-4D97-AF65-F5344CB8AC3E}">
        <p14:creationId xmlns:p14="http://schemas.microsoft.com/office/powerpoint/2010/main" val="368593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A399-8759-B3B8-1CDC-DD684A73CA7A}"/>
              </a:ext>
            </a:extLst>
          </p:cNvPr>
          <p:cNvSpPr>
            <a:spLocks noGrp="1"/>
          </p:cNvSpPr>
          <p:nvPr>
            <p:ph type="title"/>
          </p:nvPr>
        </p:nvSpPr>
        <p:spPr/>
        <p:txBody>
          <a:bodyPr/>
          <a:lstStyle/>
          <a:p>
            <a:r>
              <a:rPr lang="en-US" dirty="0"/>
              <a:t>32 Registers in RISC-V</a:t>
            </a:r>
          </a:p>
        </p:txBody>
      </p:sp>
      <p:sp>
        <p:nvSpPr>
          <p:cNvPr id="3" name="Content Placeholder 2">
            <a:extLst>
              <a:ext uri="{FF2B5EF4-FFF2-40B4-BE49-F238E27FC236}">
                <a16:creationId xmlns:a16="http://schemas.microsoft.com/office/drawing/2014/main" id="{27142DBB-0ED0-5B4B-F02F-6D3E80257C9C}"/>
              </a:ext>
            </a:extLst>
          </p:cNvPr>
          <p:cNvSpPr>
            <a:spLocks noGrp="1"/>
          </p:cNvSpPr>
          <p:nvPr>
            <p:ph idx="1"/>
          </p:nvPr>
        </p:nvSpPr>
        <p:spPr>
          <a:xfrm>
            <a:off x="288413" y="916710"/>
            <a:ext cx="11674987" cy="5287965"/>
          </a:xfrm>
        </p:spPr>
        <p:txBody>
          <a:bodyPr>
            <a:noAutofit/>
          </a:bodyPr>
          <a:lstStyle/>
          <a:p>
            <a:pPr marL="468313" indent="-382588"/>
            <a:r>
              <a:rPr lang="en-US" sz="2800" dirty="0"/>
              <a:t>Drawback: Each ISA a predetermined number of registers.</a:t>
            </a:r>
          </a:p>
          <a:p>
            <a:pPr lvl="1"/>
            <a:r>
              <a:rPr lang="en-US" sz="2400" dirty="0"/>
              <a:t>Why? Registers are built into hardware.</a:t>
            </a:r>
          </a:p>
          <a:p>
            <a:pPr lvl="1"/>
            <a:r>
              <a:rPr lang="en-US" sz="2400" dirty="0"/>
              <a:t>Solution: RISC-V code must be very carefully put together to efficiently use registers.</a:t>
            </a:r>
          </a:p>
          <a:p>
            <a:pPr lvl="2"/>
            <a:r>
              <a:rPr lang="en-US" sz="2000" dirty="0"/>
              <a:t>Nowadays: compiler maps C variables to RISC-V registers across declarations, function calls, etc.</a:t>
            </a:r>
          </a:p>
          <a:p>
            <a:r>
              <a:rPr lang="en-US" sz="2800" b="0" dirty="0">
                <a:solidFill>
                  <a:schemeClr val="accent4"/>
                </a:solidFill>
                <a:latin typeface="18 VAG Rounded Light   02390" pitchFamily="2" charset="0"/>
              </a:rPr>
              <a:t>32 registers </a:t>
            </a:r>
            <a:r>
              <a:rPr lang="en-US" sz="2800" dirty="0"/>
              <a:t>in RISC-V.</a:t>
            </a:r>
          </a:p>
          <a:p>
            <a:pPr lvl="1"/>
            <a:r>
              <a:rPr lang="en-US" sz="2400" dirty="0"/>
              <a:t>Why 32? </a:t>
            </a:r>
            <a:r>
              <a:rPr lang="en-US" sz="2400" dirty="0">
                <a:solidFill>
                  <a:srgbClr val="FFFF00"/>
                </a:solidFill>
              </a:rPr>
              <a:t>Smaller is faster, but too small is bad.</a:t>
            </a:r>
          </a:p>
          <a:p>
            <a:pPr lvl="1"/>
            <a:r>
              <a:rPr lang="en-US" sz="2400" dirty="0">
                <a:solidFill>
                  <a:srgbClr val="FFFF00"/>
                </a:solidFill>
              </a:rPr>
              <a:t>Goldilocks principle (“This porridge is too hot; This porridge is too cold; this porridge is just right”)</a:t>
            </a:r>
            <a:endParaRPr lang="en-US" sz="2400" dirty="0"/>
          </a:p>
          <a:p>
            <a:r>
              <a:rPr lang="en-US" sz="2800" dirty="0"/>
              <a:t>Each RISC-V register is 32 bits wide (in RV32 variant).</a:t>
            </a:r>
          </a:p>
          <a:p>
            <a:pPr lvl="1">
              <a:lnSpc>
                <a:spcPct val="75000"/>
              </a:lnSpc>
            </a:pPr>
            <a:r>
              <a:rPr lang="en-US" sz="2400" dirty="0"/>
              <a:t>Groups of 32 bits called a </a:t>
            </a:r>
            <a:r>
              <a:rPr lang="en-US" sz="2400" u="sng" dirty="0">
                <a:solidFill>
                  <a:srgbClr val="FFFF00"/>
                </a:solidFill>
              </a:rPr>
              <a:t>word</a:t>
            </a:r>
            <a:r>
              <a:rPr lang="en-US" sz="2400" dirty="0"/>
              <a:t> in RV32.</a:t>
            </a:r>
          </a:p>
        </p:txBody>
      </p:sp>
    </p:spTree>
    <p:extLst>
      <p:ext uri="{BB962C8B-B14F-4D97-AF65-F5344CB8AC3E}">
        <p14:creationId xmlns:p14="http://schemas.microsoft.com/office/powerpoint/2010/main" val="22708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0CF4-FB55-9F22-348E-865E55C5BD08}"/>
              </a:ext>
            </a:extLst>
          </p:cNvPr>
          <p:cNvSpPr>
            <a:spLocks noGrp="1"/>
          </p:cNvSpPr>
          <p:nvPr>
            <p:ph type="title"/>
          </p:nvPr>
        </p:nvSpPr>
        <p:spPr/>
        <p:txBody>
          <a:bodyPr/>
          <a:lstStyle/>
          <a:p>
            <a:r>
              <a:rPr lang="en-US" dirty="0"/>
              <a:t>Register Names and Numbers</a:t>
            </a:r>
          </a:p>
        </p:txBody>
      </p:sp>
      <p:sp>
        <p:nvSpPr>
          <p:cNvPr id="3" name="Content Placeholder 2">
            <a:extLst>
              <a:ext uri="{FF2B5EF4-FFF2-40B4-BE49-F238E27FC236}">
                <a16:creationId xmlns:a16="http://schemas.microsoft.com/office/drawing/2014/main" id="{2E59A6B6-5726-64FB-5E74-9F2B5978385C}"/>
              </a:ext>
            </a:extLst>
          </p:cNvPr>
          <p:cNvSpPr>
            <a:spLocks noGrp="1"/>
          </p:cNvSpPr>
          <p:nvPr>
            <p:ph idx="1"/>
          </p:nvPr>
        </p:nvSpPr>
        <p:spPr/>
        <p:txBody>
          <a:bodyPr>
            <a:normAutofit/>
          </a:bodyPr>
          <a:lstStyle/>
          <a:p>
            <a:r>
              <a:rPr lang="en-US" sz="2800" dirty="0"/>
              <a:t>Registers are numbered from 0 to 31.</a:t>
            </a:r>
          </a:p>
          <a:p>
            <a:pPr lvl="1"/>
            <a:r>
              <a:rPr lang="en-US" sz="2400" dirty="0"/>
              <a:t>Referred to by number </a:t>
            </a:r>
            <a:r>
              <a:rPr lang="en-US" sz="2400" b="1" dirty="0">
                <a:solidFill>
                  <a:schemeClr val="accent4"/>
                </a:solidFill>
                <a:latin typeface="Courier New" panose="02070309020205020404" pitchFamily="49" charset="0"/>
                <a:cs typeface="Courier New" panose="02070309020205020404" pitchFamily="49" charset="0"/>
              </a:rPr>
              <a:t>x0</a:t>
            </a:r>
            <a:r>
              <a:rPr lang="en-US" sz="2400" dirty="0">
                <a:solidFill>
                  <a:schemeClr val="accent4"/>
                </a:solidFill>
              </a:rPr>
              <a:t> – </a:t>
            </a:r>
            <a:r>
              <a:rPr lang="en-US" sz="2400" b="1" dirty="0">
                <a:solidFill>
                  <a:schemeClr val="accent4"/>
                </a:solidFill>
                <a:latin typeface="Courier New" panose="02070309020205020404" pitchFamily="49" charset="0"/>
                <a:cs typeface="Courier New" panose="02070309020205020404" pitchFamily="49" charset="0"/>
              </a:rPr>
              <a:t>x31</a:t>
            </a:r>
            <a:r>
              <a:rPr lang="en-US" sz="2400" b="1" dirty="0">
                <a:latin typeface="Courier New" panose="02070309020205020404" pitchFamily="49" charset="0"/>
                <a:cs typeface="Courier New" panose="02070309020205020404" pitchFamily="49" charset="0"/>
              </a:rPr>
              <a:t>.</a:t>
            </a:r>
          </a:p>
          <a:p>
            <a:r>
              <a:rPr lang="en-US" sz="2800" dirty="0">
                <a:solidFill>
                  <a:schemeClr val="accent4"/>
                </a:solidFill>
                <a:latin typeface="Courier New" panose="02070309020205020404" pitchFamily="49" charset="0"/>
                <a:cs typeface="Courier New" panose="02070309020205020404" pitchFamily="49" charset="0"/>
              </a:rPr>
              <a:t>x0</a:t>
            </a:r>
            <a:r>
              <a:rPr lang="en-US" sz="2800" dirty="0"/>
              <a:t> is special, always holds value zero.</a:t>
            </a:r>
          </a:p>
          <a:p>
            <a:pPr lvl="1"/>
            <a:r>
              <a:rPr lang="en-US" sz="2400" dirty="0"/>
              <a:t>So only </a:t>
            </a:r>
            <a:r>
              <a:rPr lang="en-US" sz="2400" dirty="0">
                <a:solidFill>
                  <a:schemeClr val="accent4"/>
                </a:solidFill>
              </a:rPr>
              <a:t>31 registers</a:t>
            </a:r>
            <a:r>
              <a:rPr lang="en-US" sz="2400" dirty="0"/>
              <a:t> able to hold variable values.</a:t>
            </a:r>
          </a:p>
          <a:p>
            <a:r>
              <a:rPr lang="en-US" sz="2800" dirty="0"/>
              <a:t>Each register can be referred to by number or name.</a:t>
            </a:r>
          </a:p>
          <a:p>
            <a:pPr lvl="1"/>
            <a:r>
              <a:rPr lang="en-US" sz="2400" dirty="0"/>
              <a:t>We’ll explain names next week.</a:t>
            </a:r>
          </a:p>
          <a:p>
            <a:r>
              <a:rPr lang="en-US" sz="2800" dirty="0">
                <a:solidFill>
                  <a:schemeClr val="accent1"/>
                </a:solidFill>
              </a:rPr>
              <a:t>Ok, enough already…gimme my RV32!!!</a:t>
            </a:r>
          </a:p>
        </p:txBody>
      </p:sp>
    </p:spTree>
    <p:extLst>
      <p:ext uri="{BB962C8B-B14F-4D97-AF65-F5344CB8AC3E}">
        <p14:creationId xmlns:p14="http://schemas.microsoft.com/office/powerpoint/2010/main" val="30003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564F11-95FD-325A-5C5B-FD8038A9588C}"/>
              </a:ext>
            </a:extLst>
          </p:cNvPr>
          <p:cNvSpPr>
            <a:spLocks noGrp="1"/>
          </p:cNvSpPr>
          <p:nvPr>
            <p:ph type="body" idx="1"/>
          </p:nvPr>
        </p:nvSpPr>
        <p:spPr/>
        <p:txBody>
          <a:bodyPr/>
          <a:lstStyle/>
          <a:p>
            <a:r>
              <a:rPr lang="en-US" dirty="0">
                <a:solidFill>
                  <a:schemeClr val="bg1">
                    <a:lumMod val="50000"/>
                    <a:alpha val="99000"/>
                  </a:schemeClr>
                </a:solidFill>
              </a:rPr>
              <a:t>Floating Point Discussion</a:t>
            </a:r>
          </a:p>
          <a:p>
            <a:r>
              <a:rPr lang="en-US" dirty="0">
                <a:solidFill>
                  <a:schemeClr val="bg1">
                    <a:lumMod val="50000"/>
                    <a:alpha val="99000"/>
                  </a:schemeClr>
                </a:solidFill>
              </a:rPr>
              <a:t>The RISC-V Instruction Set Architecture</a:t>
            </a:r>
          </a:p>
          <a:p>
            <a:r>
              <a:rPr lang="en-US" dirty="0">
                <a:solidFill>
                  <a:schemeClr val="bg1">
                    <a:lumMod val="50000"/>
                    <a:alpha val="99000"/>
                  </a:schemeClr>
                </a:solidFill>
              </a:rPr>
              <a:t>Elements of Architecture: Registers</a:t>
            </a:r>
          </a:p>
          <a:p>
            <a:r>
              <a:rPr lang="en-US" dirty="0"/>
              <a:t>Add/Sub Instructions</a:t>
            </a:r>
          </a:p>
          <a:p>
            <a:r>
              <a:rPr lang="en-US" dirty="0" err="1">
                <a:solidFill>
                  <a:schemeClr val="bg1">
                    <a:lumMod val="50000"/>
                    <a:alpha val="99000"/>
                  </a:schemeClr>
                </a:solidFill>
              </a:rPr>
              <a:t>Immediates</a:t>
            </a:r>
            <a:endParaRPr lang="en-US" dirty="0">
              <a:solidFill>
                <a:schemeClr val="bg1">
                  <a:lumMod val="50000"/>
                  <a:alpha val="99000"/>
                </a:schemeClr>
              </a:solidFill>
            </a:endParaRPr>
          </a:p>
        </p:txBody>
      </p:sp>
      <p:sp>
        <p:nvSpPr>
          <p:cNvPr id="4" name="Title 3">
            <a:extLst>
              <a:ext uri="{FF2B5EF4-FFF2-40B4-BE49-F238E27FC236}">
                <a16:creationId xmlns:a16="http://schemas.microsoft.com/office/drawing/2014/main" id="{C47E76E6-F0BB-4659-02C8-6F7EF33DE229}"/>
              </a:ext>
            </a:extLst>
          </p:cNvPr>
          <p:cNvSpPr>
            <a:spLocks noGrp="1"/>
          </p:cNvSpPr>
          <p:nvPr>
            <p:ph type="title"/>
          </p:nvPr>
        </p:nvSpPr>
        <p:spPr/>
        <p:txBody>
          <a:bodyPr/>
          <a:lstStyle/>
          <a:p>
            <a:r>
              <a:rPr lang="en-US" dirty="0"/>
              <a:t>Add/Sub Instructions</a:t>
            </a:r>
          </a:p>
        </p:txBody>
      </p:sp>
    </p:spTree>
    <p:extLst>
      <p:ext uri="{BB962C8B-B14F-4D97-AF65-F5344CB8AC3E}">
        <p14:creationId xmlns:p14="http://schemas.microsoft.com/office/powerpoint/2010/main" val="387786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C4D6-3A45-2DF9-1D69-2BF2BD62BD7F}"/>
              </a:ext>
            </a:extLst>
          </p:cNvPr>
          <p:cNvSpPr>
            <a:spLocks noGrp="1"/>
          </p:cNvSpPr>
          <p:nvPr>
            <p:ph type="title"/>
          </p:nvPr>
        </p:nvSpPr>
        <p:spPr>
          <a:xfrm>
            <a:off x="1104900" y="76199"/>
            <a:ext cx="11087099" cy="768096"/>
          </a:xfrm>
        </p:spPr>
        <p:txBody>
          <a:bodyPr>
            <a:normAutofit fontScale="90000"/>
          </a:bodyPr>
          <a:lstStyle/>
          <a:p>
            <a:r>
              <a:rPr lang="en-US" dirty="0"/>
              <a:t>Higher-Level Language vs. Assembly Language </a:t>
            </a:r>
            <a:r>
              <a:rPr lang="en-US" sz="3600" dirty="0"/>
              <a:t>(2/2)</a:t>
            </a:r>
            <a:endParaRPr lang="en-US" dirty="0"/>
          </a:p>
        </p:txBody>
      </p:sp>
      <p:sp>
        <p:nvSpPr>
          <p:cNvPr id="4" name="Content Placeholder 3">
            <a:extLst>
              <a:ext uri="{FF2B5EF4-FFF2-40B4-BE49-F238E27FC236}">
                <a16:creationId xmlns:a16="http://schemas.microsoft.com/office/drawing/2014/main" id="{291CBD8C-7ACC-D5A7-750E-B438A362B477}"/>
              </a:ext>
            </a:extLst>
          </p:cNvPr>
          <p:cNvSpPr>
            <a:spLocks noGrp="1"/>
          </p:cNvSpPr>
          <p:nvPr>
            <p:ph sz="half" idx="1"/>
          </p:nvPr>
        </p:nvSpPr>
        <p:spPr>
          <a:xfrm>
            <a:off x="288413" y="1458304"/>
            <a:ext cx="6095454" cy="4718660"/>
          </a:xfrm>
        </p:spPr>
        <p:txBody>
          <a:bodyPr>
            <a:noAutofit/>
          </a:bodyPr>
          <a:lstStyle/>
          <a:p>
            <a:r>
              <a:rPr lang="en-US" sz="2800" dirty="0"/>
              <a:t>Each line can contain multiple operations.</a:t>
            </a:r>
          </a:p>
          <a:p>
            <a:pPr marL="457188" lvl="1" indent="0">
              <a:buNone/>
            </a:pPr>
            <a:r>
              <a:rPr lang="en-US" sz="2400" b="1" dirty="0">
                <a:latin typeface="Courier New" panose="02070309020205020404" pitchFamily="49" charset="0"/>
                <a:cs typeface="Courier New" panose="02070309020205020404" pitchFamily="49" charset="0"/>
              </a:rPr>
              <a:t>a = b * 2 - (</a:t>
            </a:r>
            <a:r>
              <a:rPr lang="en-US" sz="2400" b="1" dirty="0" err="1">
                <a:latin typeface="Courier New" panose="02070309020205020404" pitchFamily="49" charset="0"/>
                <a:cs typeface="Courier New" panose="02070309020205020404" pitchFamily="49" charset="0"/>
              </a:rPr>
              <a:t>arr</a:t>
            </a:r>
            <a:r>
              <a:rPr lang="en-US" sz="2400" b="1" dirty="0">
                <a:latin typeface="Courier New" panose="02070309020205020404" pitchFamily="49" charset="0"/>
                <a:cs typeface="Courier New" panose="02070309020205020404" pitchFamily="49" charset="0"/>
              </a:rPr>
              <a:t>[2] + *p);</a:t>
            </a:r>
          </a:p>
          <a:p>
            <a:r>
              <a:rPr lang="en-US" sz="2800" dirty="0"/>
              <a:t>Common operations are:</a:t>
            </a:r>
          </a:p>
          <a:p>
            <a:pPr lvl="1"/>
            <a:r>
              <a:rPr lang="en-US" sz="2400" dirty="0"/>
              <a:t>=, +, –, *, /</a:t>
            </a:r>
          </a:p>
          <a:p>
            <a:pPr lvl="1"/>
            <a:r>
              <a:rPr lang="en-US" sz="2400" dirty="0"/>
              <a:t>Here, * includes both multiply and dereference</a:t>
            </a:r>
          </a:p>
        </p:txBody>
      </p:sp>
      <p:sp>
        <p:nvSpPr>
          <p:cNvPr id="5" name="Content Placeholder 4">
            <a:extLst>
              <a:ext uri="{FF2B5EF4-FFF2-40B4-BE49-F238E27FC236}">
                <a16:creationId xmlns:a16="http://schemas.microsoft.com/office/drawing/2014/main" id="{2AE6F534-FE17-3EB0-B12F-7CC89D9EFBB0}"/>
              </a:ext>
            </a:extLst>
          </p:cNvPr>
          <p:cNvSpPr>
            <a:spLocks noGrp="1"/>
          </p:cNvSpPr>
          <p:nvPr>
            <p:ph sz="half" idx="2"/>
          </p:nvPr>
        </p:nvSpPr>
        <p:spPr>
          <a:xfrm>
            <a:off x="6096000" y="1473200"/>
            <a:ext cx="5807588" cy="3022600"/>
          </a:xfrm>
        </p:spPr>
        <p:txBody>
          <a:bodyPr>
            <a:normAutofit/>
          </a:bodyPr>
          <a:lstStyle/>
          <a:p>
            <a:r>
              <a:rPr lang="en-US" sz="2400" dirty="0"/>
              <a:t>Each statement is an </a:t>
            </a:r>
            <a:r>
              <a:rPr lang="en-US" sz="2400" b="0" dirty="0">
                <a:solidFill>
                  <a:schemeClr val="accent4"/>
                </a:solidFill>
                <a:latin typeface="18 VAG Rounded Light   02390" pitchFamily="2" charset="0"/>
              </a:rPr>
              <a:t>instruction</a:t>
            </a:r>
            <a:r>
              <a:rPr lang="en-US" sz="2400" dirty="0">
                <a:solidFill>
                  <a:schemeClr val="accent4"/>
                </a:solidFill>
              </a:rPr>
              <a:t>.</a:t>
            </a:r>
          </a:p>
          <a:p>
            <a:pPr lvl="1"/>
            <a:r>
              <a:rPr lang="en-US" sz="2000" dirty="0"/>
              <a:t>An instruction executes exactly one short list of simple commands. </a:t>
            </a:r>
          </a:p>
          <a:p>
            <a:r>
              <a:rPr lang="en-US" sz="2400" dirty="0"/>
              <a:t>Each line of assembly code contains at most 1 instruction.</a:t>
            </a:r>
          </a:p>
          <a:p>
            <a:pPr marL="457188" lvl="1" indent="0">
              <a:buNone/>
            </a:pPr>
            <a:r>
              <a:rPr lang="en-US" sz="2000" dirty="0">
                <a:latin typeface="Courier"/>
                <a:cs typeface="Courier"/>
              </a:rPr>
              <a:t>add      x1, x2, x3</a:t>
            </a:r>
          </a:p>
          <a:p>
            <a:pPr marL="457188" lvl="1" indent="0">
              <a:buNone/>
            </a:pPr>
            <a:r>
              <a:rPr lang="en-US" sz="2000" dirty="0">
                <a:latin typeface="Courier"/>
                <a:cs typeface="Courier"/>
              </a:rPr>
              <a:t>sub	x1, x1, x4</a:t>
            </a:r>
          </a:p>
        </p:txBody>
      </p:sp>
      <p:sp>
        <p:nvSpPr>
          <p:cNvPr id="6" name="TextBox 5">
            <a:extLst>
              <a:ext uri="{FF2B5EF4-FFF2-40B4-BE49-F238E27FC236}">
                <a16:creationId xmlns:a16="http://schemas.microsoft.com/office/drawing/2014/main" id="{6DE98C19-8199-F4A2-74F9-7144CBBE56E7}"/>
              </a:ext>
            </a:extLst>
          </p:cNvPr>
          <p:cNvSpPr txBox="1"/>
          <p:nvPr/>
        </p:nvSpPr>
        <p:spPr>
          <a:xfrm>
            <a:off x="2232287" y="945575"/>
            <a:ext cx="1415772" cy="584775"/>
          </a:xfrm>
          <a:prstGeom prst="rect">
            <a:avLst/>
          </a:prstGeom>
          <a:noFill/>
        </p:spPr>
        <p:txBody>
          <a:bodyPr wrap="none" rtlCol="0">
            <a:spAutoFit/>
          </a:bodyPr>
          <a:lstStyle/>
          <a:p>
            <a:pPr algn="l"/>
            <a:r>
              <a:rPr lang="en-US" sz="3200" dirty="0">
                <a:solidFill>
                  <a:schemeClr val="bg1"/>
                </a:solidFill>
                <a:latin typeface="18 VAG Rounded Light   02390" pitchFamily="2" charset="0"/>
              </a:rPr>
              <a:t>C, Java</a:t>
            </a:r>
          </a:p>
        </p:txBody>
      </p:sp>
      <p:sp>
        <p:nvSpPr>
          <p:cNvPr id="7" name="TextBox 6">
            <a:extLst>
              <a:ext uri="{FF2B5EF4-FFF2-40B4-BE49-F238E27FC236}">
                <a16:creationId xmlns:a16="http://schemas.microsoft.com/office/drawing/2014/main" id="{274A959B-EB63-F637-211B-93800A715AD6}"/>
              </a:ext>
            </a:extLst>
          </p:cNvPr>
          <p:cNvSpPr txBox="1"/>
          <p:nvPr/>
        </p:nvSpPr>
        <p:spPr>
          <a:xfrm>
            <a:off x="8161794" y="945575"/>
            <a:ext cx="1293944" cy="584775"/>
          </a:xfrm>
          <a:prstGeom prst="rect">
            <a:avLst/>
          </a:prstGeom>
          <a:noFill/>
        </p:spPr>
        <p:txBody>
          <a:bodyPr wrap="none" rtlCol="0">
            <a:spAutoFit/>
          </a:bodyPr>
          <a:lstStyle/>
          <a:p>
            <a:pPr algn="l"/>
            <a:r>
              <a:rPr lang="en-US" sz="3200" dirty="0">
                <a:solidFill>
                  <a:schemeClr val="bg1"/>
                </a:solidFill>
                <a:latin typeface="18 VAG Rounded Light   02390" pitchFamily="2" charset="0"/>
              </a:rPr>
              <a:t>RISC-V</a:t>
            </a:r>
          </a:p>
        </p:txBody>
      </p:sp>
      <p:cxnSp>
        <p:nvCxnSpPr>
          <p:cNvPr id="9" name="Straight Connector 8">
            <a:extLst>
              <a:ext uri="{FF2B5EF4-FFF2-40B4-BE49-F238E27FC236}">
                <a16:creationId xmlns:a16="http://schemas.microsoft.com/office/drawing/2014/main" id="{77BE8111-D12C-84F2-33A7-8B075D68F495}"/>
              </a:ext>
            </a:extLst>
          </p:cNvPr>
          <p:cNvCxnSpPr>
            <a:cxnSpLocks/>
          </p:cNvCxnSpPr>
          <p:nvPr/>
        </p:nvCxnSpPr>
        <p:spPr>
          <a:xfrm>
            <a:off x="6096000" y="1238250"/>
            <a:ext cx="0" cy="30861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2281DC2-DF7C-236C-B9EF-30BCCCDE9AF7}"/>
              </a:ext>
            </a:extLst>
          </p:cNvPr>
          <p:cNvSpPr/>
          <p:nvPr/>
        </p:nvSpPr>
        <p:spPr>
          <a:xfrm>
            <a:off x="6129866" y="4510696"/>
            <a:ext cx="5807587" cy="1685318"/>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r>
              <a:rPr lang="en-US" sz="2400" dirty="0">
                <a:latin typeface="18 VAG Rounded Light   02390" pitchFamily="2" charset="0"/>
              </a:rPr>
              <a:t>The compiler translates from higher-level language down to assembly…</a:t>
            </a:r>
            <a:br>
              <a:rPr lang="en-US" sz="2400" dirty="0">
                <a:latin typeface="18 VAG Rounded Light   02390" pitchFamily="2" charset="0"/>
              </a:rPr>
            </a:br>
            <a:r>
              <a:rPr lang="en-US" sz="2400" dirty="0">
                <a:latin typeface="18 VAG Rounded Light   02390" pitchFamily="2" charset="0"/>
              </a:rPr>
              <a:t>…so RISC-V instructions are often closely related to common C/Java operations.</a:t>
            </a:r>
          </a:p>
        </p:txBody>
      </p:sp>
    </p:spTree>
    <p:extLst>
      <p:ext uri="{BB962C8B-B14F-4D97-AF65-F5344CB8AC3E}">
        <p14:creationId xmlns:p14="http://schemas.microsoft.com/office/powerpoint/2010/main" val="358619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377BC-52DA-2D53-548E-01FA7730F92C}"/>
              </a:ext>
            </a:extLst>
          </p:cNvPr>
          <p:cNvSpPr>
            <a:spLocks noGrp="1"/>
          </p:cNvSpPr>
          <p:nvPr>
            <p:ph type="title"/>
          </p:nvPr>
        </p:nvSpPr>
        <p:spPr/>
        <p:txBody>
          <a:bodyPr/>
          <a:lstStyle/>
          <a:p>
            <a:r>
              <a:rPr lang="en-US" dirty="0"/>
              <a:t>RISC-V Arithmetic Instruction Syntax</a:t>
            </a:r>
          </a:p>
        </p:txBody>
      </p:sp>
      <p:sp>
        <p:nvSpPr>
          <p:cNvPr id="3" name="Content Placeholder 2">
            <a:extLst>
              <a:ext uri="{FF2B5EF4-FFF2-40B4-BE49-F238E27FC236}">
                <a16:creationId xmlns:a16="http://schemas.microsoft.com/office/drawing/2014/main" id="{E59EA5B1-4E7F-2A5A-15D8-3674CBFD1EA2}"/>
              </a:ext>
            </a:extLst>
          </p:cNvPr>
          <p:cNvSpPr>
            <a:spLocks noGrp="1"/>
          </p:cNvSpPr>
          <p:nvPr>
            <p:ph idx="1"/>
          </p:nvPr>
        </p:nvSpPr>
        <p:spPr>
          <a:xfrm>
            <a:off x="288413" y="3429000"/>
            <a:ext cx="11332079" cy="2775675"/>
          </a:xfrm>
        </p:spPr>
        <p:txBody>
          <a:bodyPr>
            <a:normAutofit/>
          </a:bodyPr>
          <a:lstStyle/>
          <a:p>
            <a:r>
              <a:rPr lang="en-US" sz="3200" dirty="0"/>
              <a:t>Syntax is rigid:</a:t>
            </a:r>
          </a:p>
          <a:p>
            <a:pPr lvl="1"/>
            <a:r>
              <a:rPr lang="en-US" sz="2800" dirty="0"/>
              <a:t>1 operator, 3 operands.</a:t>
            </a:r>
          </a:p>
          <a:p>
            <a:pPr lvl="1"/>
            <a:r>
              <a:rPr lang="en-US" sz="2800" dirty="0"/>
              <a:t>Why? Keep hardware simple via regularity. </a:t>
            </a:r>
            <a:r>
              <a:rPr lang="en-US" sz="2000" dirty="0">
                <a:solidFill>
                  <a:schemeClr val="accent1"/>
                </a:solidFill>
              </a:rPr>
              <a:t>(more in a few weeks)</a:t>
            </a:r>
            <a:endParaRPr lang="en-US" sz="2800" dirty="0">
              <a:solidFill>
                <a:schemeClr val="accent1"/>
              </a:solidFill>
            </a:endParaRPr>
          </a:p>
        </p:txBody>
      </p:sp>
      <p:sp>
        <p:nvSpPr>
          <p:cNvPr id="4" name="Rectangle 3">
            <a:extLst>
              <a:ext uri="{FF2B5EF4-FFF2-40B4-BE49-F238E27FC236}">
                <a16:creationId xmlns:a16="http://schemas.microsoft.com/office/drawing/2014/main" id="{D76F1819-45EF-78F2-4092-D83871671BD6}"/>
              </a:ext>
            </a:extLst>
          </p:cNvPr>
          <p:cNvSpPr/>
          <p:nvPr/>
        </p:nvSpPr>
        <p:spPr>
          <a:xfrm>
            <a:off x="2909451" y="938810"/>
            <a:ext cx="6460113" cy="707886"/>
          </a:xfrm>
          <a:prstGeom prst="rect">
            <a:avLst/>
          </a:prstGeom>
        </p:spPr>
        <p:txBody>
          <a:bodyPr wrap="square">
            <a:spAutoFit/>
          </a:bodyPr>
          <a:lstStyle/>
          <a:p>
            <a:pPr marL="75007" indent="-75007"/>
            <a:r>
              <a:rPr lang="en-US" sz="4000" b="1" dirty="0" err="1">
                <a:solidFill>
                  <a:schemeClr val="bg1"/>
                </a:solidFill>
                <a:latin typeface="Courier"/>
                <a:cs typeface="Courier"/>
              </a:rPr>
              <a:t>opname</a:t>
            </a:r>
            <a:r>
              <a:rPr lang="en-US" sz="4000" b="1" dirty="0">
                <a:solidFill>
                  <a:schemeClr val="bg1"/>
                </a:solidFill>
                <a:latin typeface="Courier"/>
                <a:cs typeface="Courier"/>
              </a:rPr>
              <a:t>  </a:t>
            </a:r>
            <a:r>
              <a:rPr lang="en-US" sz="4000" b="1" dirty="0" err="1">
                <a:solidFill>
                  <a:schemeClr val="bg1"/>
                </a:solidFill>
                <a:latin typeface="Courier"/>
                <a:cs typeface="Courier"/>
              </a:rPr>
              <a:t>rd</a:t>
            </a:r>
            <a:r>
              <a:rPr lang="en-US" sz="4000" b="1" dirty="0">
                <a:solidFill>
                  <a:schemeClr val="bg1"/>
                </a:solidFill>
                <a:latin typeface="Courier"/>
                <a:cs typeface="Courier"/>
              </a:rPr>
              <a:t>, rs1, rs2</a:t>
            </a:r>
          </a:p>
        </p:txBody>
      </p:sp>
      <p:sp>
        <p:nvSpPr>
          <p:cNvPr id="5" name="TextBox 4">
            <a:extLst>
              <a:ext uri="{FF2B5EF4-FFF2-40B4-BE49-F238E27FC236}">
                <a16:creationId xmlns:a16="http://schemas.microsoft.com/office/drawing/2014/main" id="{63CA1EAE-0A04-8B62-1911-119C07D933BA}"/>
              </a:ext>
            </a:extLst>
          </p:cNvPr>
          <p:cNvSpPr txBox="1"/>
          <p:nvPr/>
        </p:nvSpPr>
        <p:spPr>
          <a:xfrm>
            <a:off x="2247541" y="1823382"/>
            <a:ext cx="1606916" cy="830997"/>
          </a:xfrm>
          <a:prstGeom prst="rect">
            <a:avLst/>
          </a:prstGeom>
          <a:noFill/>
        </p:spPr>
        <p:txBody>
          <a:bodyPr wrap="square" rtlCol="0">
            <a:spAutoFit/>
          </a:bodyPr>
          <a:lstStyle/>
          <a:p>
            <a:pPr algn="r"/>
            <a:r>
              <a:rPr lang="en-US" sz="2400" dirty="0">
                <a:solidFill>
                  <a:schemeClr val="accent3"/>
                </a:solidFill>
                <a:latin typeface="18 VAG Rounded Light   02390" pitchFamily="2" charset="0"/>
              </a:rPr>
              <a:t>operation, </a:t>
            </a:r>
            <a:r>
              <a:rPr lang="en-US" sz="2400" dirty="0">
                <a:solidFill>
                  <a:schemeClr val="accent4"/>
                </a:solidFill>
                <a:latin typeface="18 VAG Rounded Light   02390" pitchFamily="2" charset="0"/>
              </a:rPr>
              <a:t>by name</a:t>
            </a:r>
          </a:p>
        </p:txBody>
      </p:sp>
      <p:sp>
        <p:nvSpPr>
          <p:cNvPr id="6" name="TextBox 5">
            <a:extLst>
              <a:ext uri="{FF2B5EF4-FFF2-40B4-BE49-F238E27FC236}">
                <a16:creationId xmlns:a16="http://schemas.microsoft.com/office/drawing/2014/main" id="{B32DCCE3-B1AC-DBE2-4DF9-ADB93A7EA8D3}"/>
              </a:ext>
            </a:extLst>
          </p:cNvPr>
          <p:cNvSpPr txBox="1"/>
          <p:nvPr/>
        </p:nvSpPr>
        <p:spPr>
          <a:xfrm>
            <a:off x="4181967" y="1823382"/>
            <a:ext cx="1979348" cy="1200329"/>
          </a:xfrm>
          <a:prstGeom prst="rect">
            <a:avLst/>
          </a:prstGeom>
          <a:noFill/>
        </p:spPr>
        <p:txBody>
          <a:bodyPr wrap="square" rtlCol="0">
            <a:spAutoFit/>
          </a:bodyPr>
          <a:lstStyle/>
          <a:p>
            <a:pPr algn="r"/>
            <a:r>
              <a:rPr lang="en-US" sz="2400" dirty="0">
                <a:solidFill>
                  <a:schemeClr val="accent3"/>
                </a:solidFill>
                <a:latin typeface="18 VAG Rounded Light   02390" pitchFamily="2" charset="0"/>
              </a:rPr>
              <a:t>”destination”</a:t>
            </a:r>
          </a:p>
          <a:p>
            <a:pPr algn="r"/>
            <a:r>
              <a:rPr lang="en-US" sz="2400" dirty="0">
                <a:solidFill>
                  <a:schemeClr val="accent4"/>
                </a:solidFill>
                <a:latin typeface="18 VAG Rounded Light   02390" pitchFamily="2" charset="0"/>
              </a:rPr>
              <a:t>operand getting result</a:t>
            </a:r>
          </a:p>
        </p:txBody>
      </p:sp>
      <p:sp>
        <p:nvSpPr>
          <p:cNvPr id="7" name="TextBox 6">
            <a:extLst>
              <a:ext uri="{FF2B5EF4-FFF2-40B4-BE49-F238E27FC236}">
                <a16:creationId xmlns:a16="http://schemas.microsoft.com/office/drawing/2014/main" id="{2D4C0CE4-A579-35DE-94DB-D829124C29E4}"/>
              </a:ext>
            </a:extLst>
          </p:cNvPr>
          <p:cNvSpPr txBox="1"/>
          <p:nvPr/>
        </p:nvSpPr>
        <p:spPr>
          <a:xfrm>
            <a:off x="6199283" y="1823382"/>
            <a:ext cx="1979348" cy="1200329"/>
          </a:xfrm>
          <a:prstGeom prst="rect">
            <a:avLst/>
          </a:prstGeom>
          <a:noFill/>
        </p:spPr>
        <p:txBody>
          <a:bodyPr wrap="square" rtlCol="0">
            <a:spAutoFit/>
          </a:bodyPr>
          <a:lstStyle/>
          <a:p>
            <a:pPr algn="ctr"/>
            <a:r>
              <a:rPr lang="en-US" sz="2400" dirty="0">
                <a:solidFill>
                  <a:schemeClr val="accent3"/>
                </a:solidFill>
                <a:latin typeface="18 VAG Rounded Light   02390" pitchFamily="2" charset="0"/>
              </a:rPr>
              <a:t>”source1”</a:t>
            </a:r>
          </a:p>
          <a:p>
            <a:pPr algn="ctr"/>
            <a:r>
              <a:rPr lang="en-US" sz="2400" dirty="0">
                <a:solidFill>
                  <a:schemeClr val="accent4"/>
                </a:solidFill>
                <a:latin typeface="18 VAG Rounded Light   02390" pitchFamily="2" charset="0"/>
              </a:rPr>
              <a:t>1st operand for operation</a:t>
            </a:r>
          </a:p>
        </p:txBody>
      </p:sp>
      <p:sp>
        <p:nvSpPr>
          <p:cNvPr id="8" name="TextBox 7">
            <a:extLst>
              <a:ext uri="{FF2B5EF4-FFF2-40B4-BE49-F238E27FC236}">
                <a16:creationId xmlns:a16="http://schemas.microsoft.com/office/drawing/2014/main" id="{13448A77-2BF0-3007-3C7F-38B84957A037}"/>
              </a:ext>
            </a:extLst>
          </p:cNvPr>
          <p:cNvSpPr txBox="1"/>
          <p:nvPr/>
        </p:nvSpPr>
        <p:spPr>
          <a:xfrm>
            <a:off x="8271030" y="1823382"/>
            <a:ext cx="1979348" cy="1200329"/>
          </a:xfrm>
          <a:prstGeom prst="rect">
            <a:avLst/>
          </a:prstGeom>
          <a:noFill/>
        </p:spPr>
        <p:txBody>
          <a:bodyPr wrap="square" rtlCol="0">
            <a:spAutoFit/>
          </a:bodyPr>
          <a:lstStyle/>
          <a:p>
            <a:r>
              <a:rPr lang="en-US" sz="2400" dirty="0">
                <a:solidFill>
                  <a:schemeClr val="accent3"/>
                </a:solidFill>
                <a:latin typeface="18 VAG Rounded Light   02390" pitchFamily="2" charset="0"/>
              </a:rPr>
              <a:t>”source2”</a:t>
            </a:r>
          </a:p>
          <a:p>
            <a:r>
              <a:rPr lang="en-US" sz="2400" dirty="0">
                <a:solidFill>
                  <a:schemeClr val="accent4"/>
                </a:solidFill>
                <a:latin typeface="18 VAG Rounded Light   02390" pitchFamily="2" charset="0"/>
              </a:rPr>
              <a:t>2nd operand for operation</a:t>
            </a:r>
          </a:p>
        </p:txBody>
      </p:sp>
      <p:sp>
        <p:nvSpPr>
          <p:cNvPr id="9" name="Left Brace 8">
            <a:extLst>
              <a:ext uri="{FF2B5EF4-FFF2-40B4-BE49-F238E27FC236}">
                <a16:creationId xmlns:a16="http://schemas.microsoft.com/office/drawing/2014/main" id="{76445C80-8AD9-44FF-30FC-2DCF4C435786}"/>
              </a:ext>
            </a:extLst>
          </p:cNvPr>
          <p:cNvSpPr/>
          <p:nvPr/>
        </p:nvSpPr>
        <p:spPr>
          <a:xfrm rot="16200000">
            <a:off x="3766880" y="719408"/>
            <a:ext cx="228600" cy="1979348"/>
          </a:xfrm>
          <a:prstGeom prst="leftBrace">
            <a:avLst>
              <a:gd name="adj1" fmla="val 8333"/>
              <a:gd name="adj2" fmla="val 23052"/>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B3DF88D7-4EA9-F2DA-B33E-577D7CC7F655}"/>
              </a:ext>
            </a:extLst>
          </p:cNvPr>
          <p:cNvSpPr/>
          <p:nvPr/>
        </p:nvSpPr>
        <p:spPr>
          <a:xfrm rot="16200000">
            <a:off x="5557160" y="1251881"/>
            <a:ext cx="228600" cy="914400"/>
          </a:xfrm>
          <a:prstGeom prst="leftBrace">
            <a:avLst>
              <a:gd name="adj1" fmla="val 8333"/>
              <a:gd name="adj2" fmla="val 23052"/>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862A093C-AF06-5F16-1180-BAA3ECEF3F13}"/>
              </a:ext>
            </a:extLst>
          </p:cNvPr>
          <p:cNvSpPr/>
          <p:nvPr/>
        </p:nvSpPr>
        <p:spPr>
          <a:xfrm rot="16200000">
            <a:off x="7021789" y="1218338"/>
            <a:ext cx="228600" cy="914400"/>
          </a:xfrm>
          <a:prstGeom prst="leftBrace">
            <a:avLst>
              <a:gd name="adj1" fmla="val 8333"/>
              <a:gd name="adj2" fmla="val 51788"/>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877B451D-CDC2-2A2F-2200-3E02F407787D}"/>
              </a:ext>
            </a:extLst>
          </p:cNvPr>
          <p:cNvSpPr/>
          <p:nvPr/>
        </p:nvSpPr>
        <p:spPr>
          <a:xfrm rot="5400000" flipH="1">
            <a:off x="8516218" y="1188778"/>
            <a:ext cx="228600" cy="914400"/>
          </a:xfrm>
          <a:prstGeom prst="leftBrace">
            <a:avLst>
              <a:gd name="adj1" fmla="val 8333"/>
              <a:gd name="adj2" fmla="val 23052"/>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6336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706" name="Rectangle 2"/>
          <p:cNvSpPr>
            <a:spLocks noGrp="1" noChangeArrowheads="1"/>
          </p:cNvSpPr>
          <p:nvPr>
            <p:ph type="title"/>
          </p:nvPr>
        </p:nvSpPr>
        <p:spPr/>
        <p:txBody>
          <a:bodyPr/>
          <a:lstStyle/>
          <a:p>
            <a:r>
              <a:rPr lang="en-US"/>
              <a:t>Floating Point Fallacy</a:t>
            </a:r>
          </a:p>
        </p:txBody>
      </p:sp>
      <p:sp>
        <p:nvSpPr>
          <p:cNvPr id="2248707" name="Rectangle 3"/>
          <p:cNvSpPr>
            <a:spLocks noGrp="1" noChangeArrowheads="1"/>
          </p:cNvSpPr>
          <p:nvPr>
            <p:ph idx="1"/>
          </p:nvPr>
        </p:nvSpPr>
        <p:spPr/>
        <p:txBody>
          <a:bodyPr/>
          <a:lstStyle/>
          <a:p>
            <a:r>
              <a:rPr lang="en-US" sz="3000" dirty="0"/>
              <a:t>FP add associative?</a:t>
            </a:r>
          </a:p>
          <a:p>
            <a:pPr lvl="1"/>
            <a:r>
              <a:rPr lang="en-US" sz="2667" b="1" dirty="0">
                <a:latin typeface="Courier New" panose="02070309020205020404" pitchFamily="49" charset="0"/>
                <a:cs typeface="Courier New" panose="02070309020205020404" pitchFamily="49" charset="0"/>
              </a:rPr>
              <a:t>x + (y + z)</a:t>
            </a:r>
            <a:r>
              <a:rPr lang="en-US" sz="2667" dirty="0"/>
              <a:t>	= –1.5x10</a:t>
            </a:r>
            <a:r>
              <a:rPr lang="en-US" sz="2667" baseline="30000" dirty="0"/>
              <a:t>38</a:t>
            </a:r>
            <a:r>
              <a:rPr lang="en-US" sz="2667" dirty="0"/>
              <a:t> + (1.5x10</a:t>
            </a:r>
            <a:r>
              <a:rPr lang="en-US" sz="2667" baseline="30000" dirty="0"/>
              <a:t>38</a:t>
            </a:r>
            <a:r>
              <a:rPr lang="en-US" sz="2667" dirty="0"/>
              <a:t> + 1.0)</a:t>
            </a:r>
            <a:br>
              <a:rPr lang="en-US" sz="2667" dirty="0"/>
            </a:br>
            <a:r>
              <a:rPr lang="en-US" sz="2667" dirty="0"/>
              <a:t>				= –1.5x10</a:t>
            </a:r>
            <a:r>
              <a:rPr lang="en-US" sz="2667" baseline="30000" dirty="0"/>
              <a:t>38</a:t>
            </a:r>
            <a:r>
              <a:rPr lang="en-US" sz="2667" dirty="0"/>
              <a:t> + (1.5x10</a:t>
            </a:r>
            <a:r>
              <a:rPr lang="en-US" sz="2667" baseline="30000" dirty="0"/>
              <a:t>38</a:t>
            </a:r>
            <a:r>
              <a:rPr lang="en-US" sz="2667" dirty="0"/>
              <a:t>) 		= </a:t>
            </a:r>
            <a:r>
              <a:rPr lang="en-US" sz="2667" b="1" u="sng" dirty="0">
                <a:solidFill>
                  <a:srgbClr val="00BEE2"/>
                </a:solidFill>
                <a:latin typeface="Courier New" panose="02070309020205020404" pitchFamily="49" charset="0"/>
                <a:cs typeface="Courier New" panose="02070309020205020404" pitchFamily="49" charset="0"/>
              </a:rPr>
              <a:t>0.0</a:t>
            </a:r>
          </a:p>
          <a:p>
            <a:pPr lvl="1"/>
            <a:r>
              <a:rPr lang="en-US" sz="2667" b="1" dirty="0">
                <a:latin typeface="Courier New" panose="02070309020205020404" pitchFamily="49" charset="0"/>
                <a:cs typeface="Courier New" panose="02070309020205020404" pitchFamily="49" charset="0"/>
              </a:rPr>
              <a:t>(x + y) + z</a:t>
            </a:r>
            <a:r>
              <a:rPr lang="en-US" sz="2667" dirty="0"/>
              <a:t>	= (–1.5x10</a:t>
            </a:r>
            <a:r>
              <a:rPr lang="en-US" sz="2667" baseline="30000" dirty="0"/>
              <a:t>38</a:t>
            </a:r>
            <a:r>
              <a:rPr lang="en-US" sz="2667" dirty="0"/>
              <a:t> + 1.5x10</a:t>
            </a:r>
            <a:r>
              <a:rPr lang="en-US" sz="2667" baseline="30000" dirty="0"/>
              <a:t>38</a:t>
            </a:r>
            <a:r>
              <a:rPr lang="en-US" sz="2667" dirty="0"/>
              <a:t>) + 1.0</a:t>
            </a:r>
            <a:br>
              <a:rPr lang="en-US" sz="2667" dirty="0"/>
            </a:br>
            <a:r>
              <a:rPr lang="en-US" sz="2667" dirty="0"/>
              <a:t>				= (0.0) + 1.0 				= </a:t>
            </a:r>
            <a:r>
              <a:rPr lang="en-US" sz="2667" b="1" u="sng" dirty="0">
                <a:solidFill>
                  <a:srgbClr val="00BEE2"/>
                </a:solidFill>
                <a:latin typeface="Courier New" panose="02070309020205020404" pitchFamily="49" charset="0"/>
                <a:cs typeface="Courier New" panose="02070309020205020404" pitchFamily="49" charset="0"/>
              </a:rPr>
              <a:t>1.0</a:t>
            </a:r>
          </a:p>
          <a:p>
            <a:r>
              <a:rPr lang="en-US" sz="3000" dirty="0">
                <a:solidFill>
                  <a:srgbClr val="D8E156"/>
                </a:solidFill>
              </a:rPr>
              <a:t>Therefore, Floating Point add is not associative!</a:t>
            </a:r>
          </a:p>
          <a:p>
            <a:pPr lvl="1"/>
            <a:r>
              <a:rPr lang="en-US" sz="2667" dirty="0"/>
              <a:t>Why? FP result </a:t>
            </a:r>
            <a:r>
              <a:rPr lang="en-US" sz="2667" u="sng" dirty="0">
                <a:solidFill>
                  <a:srgbClr val="FFC115"/>
                </a:solidFill>
              </a:rPr>
              <a:t>approximates</a:t>
            </a:r>
            <a:r>
              <a:rPr lang="en-US" sz="2667" dirty="0"/>
              <a:t> real result!</a:t>
            </a:r>
          </a:p>
          <a:p>
            <a:pPr lvl="1"/>
            <a:r>
              <a:rPr lang="en-US" sz="2667" dirty="0"/>
              <a:t>With bigger exponents, step size between floats gets bigger, too!</a:t>
            </a:r>
            <a:endParaRPr lang="en-US" sz="2667" baseline="30000" dirty="0"/>
          </a:p>
          <a:p>
            <a:pPr lvl="1"/>
            <a:r>
              <a:rPr lang="en-US" sz="2667" dirty="0"/>
              <a:t>This example: 1.5 x 10</a:t>
            </a:r>
            <a:r>
              <a:rPr lang="en-US" sz="2667" baseline="30000" dirty="0"/>
              <a:t>38</a:t>
            </a:r>
            <a:r>
              <a:rPr lang="en-US" sz="2667" dirty="0"/>
              <a:t> is so much larger than 1.0 that 1.5 x 10</a:t>
            </a:r>
            <a:r>
              <a:rPr lang="en-US" sz="2667" baseline="30000" dirty="0"/>
              <a:t>38</a:t>
            </a:r>
            <a:r>
              <a:rPr lang="en-US" sz="2667" dirty="0"/>
              <a:t> + 1.0 in floating point representation </a:t>
            </a:r>
            <a:r>
              <a:rPr lang="en-US" sz="2667" i="1" dirty="0">
                <a:solidFill>
                  <a:schemeClr val="accent4"/>
                </a:solidFill>
              </a:rPr>
              <a:t>rounds </a:t>
            </a:r>
            <a:r>
              <a:rPr lang="en-US" sz="2667" dirty="0"/>
              <a:t>to 1.5 x 10</a:t>
            </a:r>
            <a:r>
              <a:rPr lang="en-US" sz="2667" baseline="30000" dirty="0"/>
              <a:t>38</a:t>
            </a:r>
            <a:r>
              <a:rPr lang="en-US" sz="2667" dirty="0"/>
              <a:t>.</a:t>
            </a:r>
          </a:p>
        </p:txBody>
      </p:sp>
      <p:sp>
        <p:nvSpPr>
          <p:cNvPr id="2" name="TextBox 1">
            <a:extLst>
              <a:ext uri="{FF2B5EF4-FFF2-40B4-BE49-F238E27FC236}">
                <a16:creationId xmlns:a16="http://schemas.microsoft.com/office/drawing/2014/main" id="{FD45F298-BDE7-4D54-E769-7AAAFB79FB3A}"/>
              </a:ext>
            </a:extLst>
          </p:cNvPr>
          <p:cNvSpPr txBox="1"/>
          <p:nvPr/>
        </p:nvSpPr>
        <p:spPr>
          <a:xfrm>
            <a:off x="9780876" y="1121229"/>
            <a:ext cx="369012" cy="461665"/>
          </a:xfrm>
          <a:prstGeom prst="rect">
            <a:avLst/>
          </a:prstGeom>
          <a:noFill/>
        </p:spPr>
        <p:txBody>
          <a:bodyPr wrap="none" rtlCol="0">
            <a:spAutoFit/>
          </a:bodyPr>
          <a:lstStyle/>
          <a:p>
            <a:pPr algn="l"/>
            <a:r>
              <a:rPr lang="en-US" sz="2400" b="1" dirty="0">
                <a:solidFill>
                  <a:schemeClr val="bg1"/>
                </a:solidFill>
                <a:latin typeface="Courier New" panose="02070309020205020404" pitchFamily="49" charset="0"/>
                <a:cs typeface="Courier New" panose="02070309020205020404" pitchFamily="49" charset="0"/>
              </a:rPr>
              <a:t>x</a:t>
            </a:r>
          </a:p>
        </p:txBody>
      </p:sp>
      <p:sp>
        <p:nvSpPr>
          <p:cNvPr id="3" name="Rectangle 2">
            <a:extLst>
              <a:ext uri="{FF2B5EF4-FFF2-40B4-BE49-F238E27FC236}">
                <a16:creationId xmlns:a16="http://schemas.microsoft.com/office/drawing/2014/main" id="{4E814D94-4091-642F-C8F3-6024554C075D}"/>
              </a:ext>
            </a:extLst>
          </p:cNvPr>
          <p:cNvSpPr/>
          <p:nvPr/>
        </p:nvSpPr>
        <p:spPr>
          <a:xfrm>
            <a:off x="10172763" y="1110343"/>
            <a:ext cx="1855956" cy="478972"/>
          </a:xfrm>
          <a:prstGeom prst="rec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667" dirty="0">
                <a:solidFill>
                  <a:srgbClr val="FFFFFF">
                    <a:alpha val="99000"/>
                  </a:srgbClr>
                </a:solidFill>
                <a:latin typeface="18 VAG Rounded Light   02390" pitchFamily="2" charset="0"/>
              </a:rPr>
              <a:t>– 1.5 x 10</a:t>
            </a:r>
            <a:r>
              <a:rPr lang="en-US" sz="2667" baseline="30000" dirty="0">
                <a:solidFill>
                  <a:srgbClr val="FFFFFF">
                    <a:alpha val="99000"/>
                  </a:srgbClr>
                </a:solidFill>
                <a:latin typeface="18 VAG Rounded Light   02390" pitchFamily="2" charset="0"/>
              </a:rPr>
              <a:t>38</a:t>
            </a:r>
            <a:endParaRPr lang="en-US" sz="2800" dirty="0">
              <a:latin typeface="18 VAG Rounded Light   02390" pitchFamily="2" charset="0"/>
            </a:endParaRPr>
          </a:p>
        </p:txBody>
      </p:sp>
      <p:sp>
        <p:nvSpPr>
          <p:cNvPr id="4" name="TextBox 3">
            <a:extLst>
              <a:ext uri="{FF2B5EF4-FFF2-40B4-BE49-F238E27FC236}">
                <a16:creationId xmlns:a16="http://schemas.microsoft.com/office/drawing/2014/main" id="{E0F16AFB-18F9-370D-87BB-79AB9C5F9A1C}"/>
              </a:ext>
            </a:extLst>
          </p:cNvPr>
          <p:cNvSpPr txBox="1"/>
          <p:nvPr/>
        </p:nvSpPr>
        <p:spPr>
          <a:xfrm>
            <a:off x="9780876" y="1672616"/>
            <a:ext cx="369012" cy="461665"/>
          </a:xfrm>
          <a:prstGeom prst="rect">
            <a:avLst/>
          </a:prstGeom>
          <a:noFill/>
        </p:spPr>
        <p:txBody>
          <a:bodyPr wrap="none" rtlCol="0">
            <a:spAutoFit/>
          </a:bodyPr>
          <a:lstStyle/>
          <a:p>
            <a:pPr algn="l"/>
            <a:r>
              <a:rPr lang="en-US" sz="2400" b="1" dirty="0">
                <a:solidFill>
                  <a:schemeClr val="bg1"/>
                </a:solidFill>
                <a:latin typeface="Courier New" panose="02070309020205020404" pitchFamily="49" charset="0"/>
                <a:cs typeface="Courier New" panose="02070309020205020404" pitchFamily="49" charset="0"/>
              </a:rPr>
              <a:t>y</a:t>
            </a:r>
          </a:p>
        </p:txBody>
      </p:sp>
      <p:sp>
        <p:nvSpPr>
          <p:cNvPr id="5" name="Rectangle 4">
            <a:extLst>
              <a:ext uri="{FF2B5EF4-FFF2-40B4-BE49-F238E27FC236}">
                <a16:creationId xmlns:a16="http://schemas.microsoft.com/office/drawing/2014/main" id="{61031415-36D8-6FE1-E1C1-E7C338776CE6}"/>
              </a:ext>
            </a:extLst>
          </p:cNvPr>
          <p:cNvSpPr/>
          <p:nvPr/>
        </p:nvSpPr>
        <p:spPr>
          <a:xfrm>
            <a:off x="10172763" y="1661730"/>
            <a:ext cx="1855956" cy="478972"/>
          </a:xfrm>
          <a:prstGeom prst="rec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667" dirty="0">
                <a:solidFill>
                  <a:srgbClr val="FFFFFF">
                    <a:alpha val="99000"/>
                  </a:srgbClr>
                </a:solidFill>
                <a:latin typeface="18 VAG Rounded Light   02390" pitchFamily="2" charset="0"/>
              </a:rPr>
              <a:t>1.5 x 10</a:t>
            </a:r>
            <a:r>
              <a:rPr lang="en-US" sz="2667" baseline="30000" dirty="0">
                <a:solidFill>
                  <a:srgbClr val="FFFFFF">
                    <a:alpha val="99000"/>
                  </a:srgbClr>
                </a:solidFill>
                <a:latin typeface="18 VAG Rounded Light   02390" pitchFamily="2" charset="0"/>
              </a:rPr>
              <a:t>38</a:t>
            </a:r>
            <a:endParaRPr lang="en-US" sz="2800" dirty="0">
              <a:latin typeface="18 VAG Rounded Light   02390" pitchFamily="2" charset="0"/>
            </a:endParaRPr>
          </a:p>
        </p:txBody>
      </p:sp>
      <p:sp>
        <p:nvSpPr>
          <p:cNvPr id="6" name="TextBox 5">
            <a:extLst>
              <a:ext uri="{FF2B5EF4-FFF2-40B4-BE49-F238E27FC236}">
                <a16:creationId xmlns:a16="http://schemas.microsoft.com/office/drawing/2014/main" id="{8025C162-D49F-425B-34A2-4DE570AD2EC9}"/>
              </a:ext>
            </a:extLst>
          </p:cNvPr>
          <p:cNvSpPr txBox="1"/>
          <p:nvPr/>
        </p:nvSpPr>
        <p:spPr>
          <a:xfrm>
            <a:off x="9780876" y="2224003"/>
            <a:ext cx="369012" cy="461665"/>
          </a:xfrm>
          <a:prstGeom prst="rect">
            <a:avLst/>
          </a:prstGeom>
          <a:noFill/>
        </p:spPr>
        <p:txBody>
          <a:bodyPr wrap="none" rtlCol="0">
            <a:spAutoFit/>
          </a:bodyPr>
          <a:lstStyle/>
          <a:p>
            <a:pPr algn="l"/>
            <a:r>
              <a:rPr lang="en-US" sz="2400" b="1" dirty="0">
                <a:solidFill>
                  <a:schemeClr val="bg1"/>
                </a:solidFill>
                <a:latin typeface="Courier New" panose="02070309020205020404" pitchFamily="49" charset="0"/>
                <a:cs typeface="Courier New" panose="02070309020205020404" pitchFamily="49" charset="0"/>
              </a:rPr>
              <a:t>z</a:t>
            </a:r>
          </a:p>
        </p:txBody>
      </p:sp>
      <p:sp>
        <p:nvSpPr>
          <p:cNvPr id="7" name="Rectangle 6">
            <a:extLst>
              <a:ext uri="{FF2B5EF4-FFF2-40B4-BE49-F238E27FC236}">
                <a16:creationId xmlns:a16="http://schemas.microsoft.com/office/drawing/2014/main" id="{AC42E225-FB2B-9FE9-F41A-61342045AD56}"/>
              </a:ext>
            </a:extLst>
          </p:cNvPr>
          <p:cNvSpPr/>
          <p:nvPr/>
        </p:nvSpPr>
        <p:spPr>
          <a:xfrm>
            <a:off x="10172763" y="2213117"/>
            <a:ext cx="1855956" cy="478972"/>
          </a:xfrm>
          <a:prstGeom prst="rec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667" dirty="0">
                <a:solidFill>
                  <a:srgbClr val="FFFFFF">
                    <a:alpha val="99000"/>
                  </a:srgbClr>
                </a:solidFill>
                <a:latin typeface="18 VAG Rounded Light   02390" pitchFamily="2" charset="0"/>
              </a:rPr>
              <a:t>1.0</a:t>
            </a:r>
            <a:endParaRPr lang="en-US" sz="2800" dirty="0">
              <a:latin typeface="18 VAG Rounded Light   02390" pitchFamily="2" charset="0"/>
            </a:endParaRPr>
          </a:p>
        </p:txBody>
      </p:sp>
    </p:spTree>
    <p:extLst>
      <p:ext uri="{BB962C8B-B14F-4D97-AF65-F5344CB8AC3E}">
        <p14:creationId xmlns:p14="http://schemas.microsoft.com/office/powerpoint/2010/main" val="1066614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248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48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48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487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487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487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487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48707">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4870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48707">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487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8707" grpId="0" uiExpand="1" build="p" bldLvl="2"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377BC-52DA-2D53-548E-01FA7730F92C}"/>
              </a:ext>
            </a:extLst>
          </p:cNvPr>
          <p:cNvSpPr>
            <a:spLocks noGrp="1"/>
          </p:cNvSpPr>
          <p:nvPr>
            <p:ph type="title"/>
          </p:nvPr>
        </p:nvSpPr>
        <p:spPr/>
        <p:txBody>
          <a:bodyPr/>
          <a:lstStyle/>
          <a:p>
            <a:r>
              <a:rPr lang="en-US" dirty="0"/>
              <a:t>RISC-V Addition and Subtraction</a:t>
            </a:r>
          </a:p>
        </p:txBody>
      </p:sp>
      <p:sp>
        <p:nvSpPr>
          <p:cNvPr id="4" name="Rectangle 3">
            <a:extLst>
              <a:ext uri="{FF2B5EF4-FFF2-40B4-BE49-F238E27FC236}">
                <a16:creationId xmlns:a16="http://schemas.microsoft.com/office/drawing/2014/main" id="{D76F1819-45EF-78F2-4092-D83871671BD6}"/>
              </a:ext>
            </a:extLst>
          </p:cNvPr>
          <p:cNvSpPr/>
          <p:nvPr/>
        </p:nvSpPr>
        <p:spPr>
          <a:xfrm>
            <a:off x="2909451" y="938810"/>
            <a:ext cx="6460113" cy="707886"/>
          </a:xfrm>
          <a:prstGeom prst="rect">
            <a:avLst/>
          </a:prstGeom>
        </p:spPr>
        <p:txBody>
          <a:bodyPr wrap="square">
            <a:spAutoFit/>
          </a:bodyPr>
          <a:lstStyle/>
          <a:p>
            <a:pPr marL="75007" indent="-75007"/>
            <a:r>
              <a:rPr lang="en-US" sz="4000" b="1" dirty="0" err="1">
                <a:solidFill>
                  <a:schemeClr val="bg1"/>
                </a:solidFill>
                <a:latin typeface="Courier"/>
                <a:cs typeface="Courier"/>
              </a:rPr>
              <a:t>opname</a:t>
            </a:r>
            <a:r>
              <a:rPr lang="en-US" sz="4000" b="1" dirty="0">
                <a:solidFill>
                  <a:schemeClr val="bg1"/>
                </a:solidFill>
                <a:latin typeface="Courier"/>
                <a:cs typeface="Courier"/>
              </a:rPr>
              <a:t>  </a:t>
            </a:r>
            <a:r>
              <a:rPr lang="en-US" sz="4000" b="1" dirty="0" err="1">
                <a:solidFill>
                  <a:schemeClr val="bg1"/>
                </a:solidFill>
                <a:latin typeface="Courier"/>
                <a:cs typeface="Courier"/>
              </a:rPr>
              <a:t>rd</a:t>
            </a:r>
            <a:r>
              <a:rPr lang="en-US" sz="4000" b="1" dirty="0">
                <a:solidFill>
                  <a:schemeClr val="bg1"/>
                </a:solidFill>
                <a:latin typeface="Courier"/>
                <a:cs typeface="Courier"/>
              </a:rPr>
              <a:t>, rs1, rs2</a:t>
            </a:r>
          </a:p>
        </p:txBody>
      </p:sp>
      <p:sp>
        <p:nvSpPr>
          <p:cNvPr id="5" name="TextBox 4">
            <a:extLst>
              <a:ext uri="{FF2B5EF4-FFF2-40B4-BE49-F238E27FC236}">
                <a16:creationId xmlns:a16="http://schemas.microsoft.com/office/drawing/2014/main" id="{63CA1EAE-0A04-8B62-1911-119C07D933BA}"/>
              </a:ext>
            </a:extLst>
          </p:cNvPr>
          <p:cNvSpPr txBox="1"/>
          <p:nvPr/>
        </p:nvSpPr>
        <p:spPr>
          <a:xfrm>
            <a:off x="2247541" y="1823382"/>
            <a:ext cx="1606916" cy="830997"/>
          </a:xfrm>
          <a:prstGeom prst="rect">
            <a:avLst/>
          </a:prstGeom>
          <a:noFill/>
        </p:spPr>
        <p:txBody>
          <a:bodyPr wrap="square" rtlCol="0">
            <a:spAutoFit/>
          </a:bodyPr>
          <a:lstStyle/>
          <a:p>
            <a:pPr algn="r"/>
            <a:r>
              <a:rPr lang="en-US" sz="2400" dirty="0">
                <a:solidFill>
                  <a:schemeClr val="tx1">
                    <a:lumMod val="50000"/>
                    <a:lumOff val="50000"/>
                  </a:schemeClr>
                </a:solidFill>
                <a:latin typeface="18 VAG Rounded Light   02390" pitchFamily="2" charset="0"/>
              </a:rPr>
              <a:t>operation, by name</a:t>
            </a:r>
          </a:p>
        </p:txBody>
      </p:sp>
      <p:sp>
        <p:nvSpPr>
          <p:cNvPr id="6" name="TextBox 5">
            <a:extLst>
              <a:ext uri="{FF2B5EF4-FFF2-40B4-BE49-F238E27FC236}">
                <a16:creationId xmlns:a16="http://schemas.microsoft.com/office/drawing/2014/main" id="{B32DCCE3-B1AC-DBE2-4DF9-ADB93A7EA8D3}"/>
              </a:ext>
            </a:extLst>
          </p:cNvPr>
          <p:cNvSpPr txBox="1"/>
          <p:nvPr/>
        </p:nvSpPr>
        <p:spPr>
          <a:xfrm>
            <a:off x="4181967" y="1823382"/>
            <a:ext cx="1979348" cy="1200329"/>
          </a:xfrm>
          <a:prstGeom prst="rect">
            <a:avLst/>
          </a:prstGeom>
          <a:noFill/>
        </p:spPr>
        <p:txBody>
          <a:bodyPr wrap="square" rtlCol="0">
            <a:spAutoFit/>
          </a:bodyPr>
          <a:lstStyle/>
          <a:p>
            <a:pPr algn="r"/>
            <a:r>
              <a:rPr lang="en-US" sz="2400" dirty="0">
                <a:solidFill>
                  <a:schemeClr val="tx1">
                    <a:lumMod val="50000"/>
                    <a:lumOff val="50000"/>
                  </a:schemeClr>
                </a:solidFill>
                <a:latin typeface="18 VAG Rounded Light   02390" pitchFamily="2" charset="0"/>
              </a:rPr>
              <a:t>”destination”</a:t>
            </a:r>
          </a:p>
          <a:p>
            <a:pPr algn="r"/>
            <a:r>
              <a:rPr lang="en-US" sz="2400" dirty="0">
                <a:solidFill>
                  <a:schemeClr val="tx1">
                    <a:lumMod val="50000"/>
                    <a:lumOff val="50000"/>
                  </a:schemeClr>
                </a:solidFill>
                <a:latin typeface="18 VAG Rounded Light   02390" pitchFamily="2" charset="0"/>
              </a:rPr>
              <a:t>operand getting result</a:t>
            </a:r>
          </a:p>
        </p:txBody>
      </p:sp>
      <p:sp>
        <p:nvSpPr>
          <p:cNvPr id="7" name="TextBox 6">
            <a:extLst>
              <a:ext uri="{FF2B5EF4-FFF2-40B4-BE49-F238E27FC236}">
                <a16:creationId xmlns:a16="http://schemas.microsoft.com/office/drawing/2014/main" id="{2D4C0CE4-A579-35DE-94DB-D829124C29E4}"/>
              </a:ext>
            </a:extLst>
          </p:cNvPr>
          <p:cNvSpPr txBox="1"/>
          <p:nvPr/>
        </p:nvSpPr>
        <p:spPr>
          <a:xfrm>
            <a:off x="6199283" y="1823382"/>
            <a:ext cx="1979348" cy="1200329"/>
          </a:xfrm>
          <a:prstGeom prst="rect">
            <a:avLst/>
          </a:prstGeom>
          <a:noFill/>
        </p:spPr>
        <p:txBody>
          <a:bodyPr wrap="square" rtlCol="0">
            <a:spAutoFit/>
          </a:bodyPr>
          <a:lstStyle/>
          <a:p>
            <a:pPr algn="ctr"/>
            <a:r>
              <a:rPr lang="en-US" sz="2400" dirty="0">
                <a:solidFill>
                  <a:schemeClr val="tx1">
                    <a:lumMod val="50000"/>
                    <a:lumOff val="50000"/>
                  </a:schemeClr>
                </a:solidFill>
                <a:latin typeface="18 VAG Rounded Light   02390" pitchFamily="2" charset="0"/>
              </a:rPr>
              <a:t>”source1”</a:t>
            </a:r>
          </a:p>
          <a:p>
            <a:pPr algn="ctr"/>
            <a:r>
              <a:rPr lang="en-US" sz="2400" dirty="0">
                <a:solidFill>
                  <a:schemeClr val="tx1">
                    <a:lumMod val="50000"/>
                    <a:lumOff val="50000"/>
                  </a:schemeClr>
                </a:solidFill>
                <a:latin typeface="18 VAG Rounded Light   02390" pitchFamily="2" charset="0"/>
              </a:rPr>
              <a:t>1st operand for operation</a:t>
            </a:r>
          </a:p>
        </p:txBody>
      </p:sp>
      <p:sp>
        <p:nvSpPr>
          <p:cNvPr id="8" name="TextBox 7">
            <a:extLst>
              <a:ext uri="{FF2B5EF4-FFF2-40B4-BE49-F238E27FC236}">
                <a16:creationId xmlns:a16="http://schemas.microsoft.com/office/drawing/2014/main" id="{13448A77-2BF0-3007-3C7F-38B84957A037}"/>
              </a:ext>
            </a:extLst>
          </p:cNvPr>
          <p:cNvSpPr txBox="1"/>
          <p:nvPr/>
        </p:nvSpPr>
        <p:spPr>
          <a:xfrm>
            <a:off x="8271030" y="1823382"/>
            <a:ext cx="1979348" cy="1200329"/>
          </a:xfrm>
          <a:prstGeom prst="rect">
            <a:avLst/>
          </a:prstGeom>
          <a:noFill/>
        </p:spPr>
        <p:txBody>
          <a:bodyPr wrap="square" rtlCol="0">
            <a:spAutoFit/>
          </a:bodyPr>
          <a:lstStyle/>
          <a:p>
            <a:r>
              <a:rPr lang="en-US" sz="2400" dirty="0">
                <a:solidFill>
                  <a:schemeClr val="tx1">
                    <a:lumMod val="50000"/>
                    <a:lumOff val="50000"/>
                  </a:schemeClr>
                </a:solidFill>
                <a:latin typeface="18 VAG Rounded Light   02390" pitchFamily="2" charset="0"/>
              </a:rPr>
              <a:t>”source2”</a:t>
            </a:r>
          </a:p>
          <a:p>
            <a:r>
              <a:rPr lang="en-US" sz="2400" dirty="0">
                <a:solidFill>
                  <a:schemeClr val="tx1">
                    <a:lumMod val="50000"/>
                    <a:lumOff val="50000"/>
                  </a:schemeClr>
                </a:solidFill>
                <a:latin typeface="18 VAG Rounded Light   02390" pitchFamily="2" charset="0"/>
              </a:rPr>
              <a:t>2nd operand for operation</a:t>
            </a:r>
          </a:p>
        </p:txBody>
      </p:sp>
      <p:sp>
        <p:nvSpPr>
          <p:cNvPr id="9" name="Left Brace 8">
            <a:extLst>
              <a:ext uri="{FF2B5EF4-FFF2-40B4-BE49-F238E27FC236}">
                <a16:creationId xmlns:a16="http://schemas.microsoft.com/office/drawing/2014/main" id="{76445C80-8AD9-44FF-30FC-2DCF4C435786}"/>
              </a:ext>
            </a:extLst>
          </p:cNvPr>
          <p:cNvSpPr/>
          <p:nvPr/>
        </p:nvSpPr>
        <p:spPr>
          <a:xfrm rot="16200000">
            <a:off x="3738037" y="690565"/>
            <a:ext cx="286286" cy="1979348"/>
          </a:xfrm>
          <a:prstGeom prst="leftBrace">
            <a:avLst>
              <a:gd name="adj1" fmla="val 8333"/>
              <a:gd name="adj2" fmla="val 23052"/>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B3DF88D7-4EA9-F2DA-B33E-577D7CC7F655}"/>
              </a:ext>
            </a:extLst>
          </p:cNvPr>
          <p:cNvSpPr/>
          <p:nvPr/>
        </p:nvSpPr>
        <p:spPr>
          <a:xfrm rot="16200000">
            <a:off x="5544644" y="1206711"/>
            <a:ext cx="286286" cy="947055"/>
          </a:xfrm>
          <a:prstGeom prst="leftBrace">
            <a:avLst>
              <a:gd name="adj1" fmla="val 8333"/>
              <a:gd name="adj2" fmla="val 23052"/>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862A093C-AF06-5F16-1180-BAA3ECEF3F13}"/>
              </a:ext>
            </a:extLst>
          </p:cNvPr>
          <p:cNvSpPr/>
          <p:nvPr/>
        </p:nvSpPr>
        <p:spPr>
          <a:xfrm rot="16200000">
            <a:off x="7009273" y="1173168"/>
            <a:ext cx="286286" cy="947055"/>
          </a:xfrm>
          <a:prstGeom prst="leftBrace">
            <a:avLst>
              <a:gd name="adj1" fmla="val 8333"/>
              <a:gd name="adj2" fmla="val 51788"/>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877B451D-CDC2-2A2F-2200-3E02F407787D}"/>
              </a:ext>
            </a:extLst>
          </p:cNvPr>
          <p:cNvSpPr/>
          <p:nvPr/>
        </p:nvSpPr>
        <p:spPr>
          <a:xfrm rot="5400000" flipH="1">
            <a:off x="8471048" y="1201294"/>
            <a:ext cx="286286" cy="947055"/>
          </a:xfrm>
          <a:prstGeom prst="leftBrace">
            <a:avLst>
              <a:gd name="adj1" fmla="val 8333"/>
              <a:gd name="adj2" fmla="val 23052"/>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ontent Placeholder 3">
            <a:extLst>
              <a:ext uri="{FF2B5EF4-FFF2-40B4-BE49-F238E27FC236}">
                <a16:creationId xmlns:a16="http://schemas.microsoft.com/office/drawing/2014/main" id="{2B5DED5B-1FAA-E354-405E-7E6BD7947A77}"/>
              </a:ext>
            </a:extLst>
          </p:cNvPr>
          <p:cNvSpPr txBox="1">
            <a:spLocks/>
          </p:cNvSpPr>
          <p:nvPr/>
        </p:nvSpPr>
        <p:spPr>
          <a:xfrm>
            <a:off x="499313" y="3057255"/>
            <a:ext cx="5204802" cy="311971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Addition</a:t>
            </a:r>
          </a:p>
        </p:txBody>
      </p:sp>
      <p:sp>
        <p:nvSpPr>
          <p:cNvPr id="14" name="Content Placeholder 4">
            <a:extLst>
              <a:ext uri="{FF2B5EF4-FFF2-40B4-BE49-F238E27FC236}">
                <a16:creationId xmlns:a16="http://schemas.microsoft.com/office/drawing/2014/main" id="{FBB893A6-C4A9-21F7-302D-1B45EA022FDD}"/>
              </a:ext>
            </a:extLst>
          </p:cNvPr>
          <p:cNvSpPr txBox="1">
            <a:spLocks/>
          </p:cNvSpPr>
          <p:nvPr/>
        </p:nvSpPr>
        <p:spPr>
          <a:xfrm>
            <a:off x="6161314" y="3200397"/>
            <a:ext cx="5453083" cy="1295403"/>
          </a:xfrm>
          <a:prstGeom prst="rect">
            <a:avLst/>
          </a:prstGeom>
        </p:spPr>
        <p:txBody>
          <a:bodyPr>
            <a:norm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Subtraction</a:t>
            </a:r>
            <a:endParaRPr lang="en-US" sz="2800" dirty="0">
              <a:latin typeface="Courier"/>
              <a:cs typeface="Courier"/>
            </a:endParaRPr>
          </a:p>
        </p:txBody>
      </p:sp>
      <p:cxnSp>
        <p:nvCxnSpPr>
          <p:cNvPr id="15" name="Straight Connector 14">
            <a:extLst>
              <a:ext uri="{FF2B5EF4-FFF2-40B4-BE49-F238E27FC236}">
                <a16:creationId xmlns:a16="http://schemas.microsoft.com/office/drawing/2014/main" id="{3BC315D2-9A99-1161-85F3-E731FE190BC8}"/>
              </a:ext>
            </a:extLst>
          </p:cNvPr>
          <p:cNvCxnSpPr>
            <a:cxnSpLocks/>
          </p:cNvCxnSpPr>
          <p:nvPr/>
        </p:nvCxnSpPr>
        <p:spPr>
          <a:xfrm>
            <a:off x="5791200" y="3090865"/>
            <a:ext cx="0" cy="30861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A609CC5-8A0D-B1C0-B718-B4A24D9F8475}"/>
              </a:ext>
            </a:extLst>
          </p:cNvPr>
          <p:cNvSpPr txBox="1"/>
          <p:nvPr/>
        </p:nvSpPr>
        <p:spPr>
          <a:xfrm>
            <a:off x="499312" y="3668487"/>
            <a:ext cx="1018292" cy="1200329"/>
          </a:xfrm>
          <a:prstGeom prst="rect">
            <a:avLst/>
          </a:prstGeom>
          <a:noFill/>
        </p:spPr>
        <p:txBody>
          <a:bodyPr wrap="none" rtlCol="0">
            <a:spAutoFit/>
          </a:bodyPr>
          <a:lstStyle/>
          <a:p>
            <a:pPr algn="r"/>
            <a:r>
              <a:rPr lang="en-US" sz="2400" dirty="0">
                <a:solidFill>
                  <a:schemeClr val="accent2"/>
                </a:solidFill>
                <a:latin typeface="18 VAG Rounded Light   02390" pitchFamily="2" charset="0"/>
              </a:rPr>
              <a:t>RISC-V</a:t>
            </a:r>
            <a:br>
              <a:rPr lang="en-US" sz="2400" dirty="0">
                <a:solidFill>
                  <a:schemeClr val="accent1"/>
                </a:solidFill>
                <a:latin typeface="18 VAG Rounded Light   02390" pitchFamily="2" charset="0"/>
              </a:rPr>
            </a:br>
            <a:endParaRPr lang="en-US" sz="2400" dirty="0">
              <a:solidFill>
                <a:schemeClr val="accent1"/>
              </a:solidFill>
              <a:latin typeface="18 VAG Rounded Light   02390" pitchFamily="2" charset="0"/>
            </a:endParaRPr>
          </a:p>
          <a:p>
            <a:pPr algn="r"/>
            <a:r>
              <a:rPr lang="en-US" sz="2400" dirty="0">
                <a:solidFill>
                  <a:schemeClr val="bg1"/>
                </a:solidFill>
                <a:latin typeface="18 VAG Rounded Light   02390" pitchFamily="2" charset="0"/>
              </a:rPr>
              <a:t>C</a:t>
            </a:r>
          </a:p>
        </p:txBody>
      </p:sp>
      <p:sp>
        <p:nvSpPr>
          <p:cNvPr id="19" name="TextBox 18">
            <a:extLst>
              <a:ext uri="{FF2B5EF4-FFF2-40B4-BE49-F238E27FC236}">
                <a16:creationId xmlns:a16="http://schemas.microsoft.com/office/drawing/2014/main" id="{FEE39412-7367-BB91-7218-3CEBA886D835}"/>
              </a:ext>
            </a:extLst>
          </p:cNvPr>
          <p:cNvSpPr txBox="1"/>
          <p:nvPr/>
        </p:nvSpPr>
        <p:spPr>
          <a:xfrm>
            <a:off x="1805469" y="3668487"/>
            <a:ext cx="2351926" cy="1200329"/>
          </a:xfrm>
          <a:prstGeom prst="rect">
            <a:avLst/>
          </a:prstGeom>
          <a:noFill/>
        </p:spPr>
        <p:txBody>
          <a:bodyPr wrap="none" rtlCol="0">
            <a:spAutoFit/>
          </a:bodyPr>
          <a:lstStyle/>
          <a:p>
            <a:r>
              <a:rPr lang="en-US" sz="2400" b="1" dirty="0">
                <a:solidFill>
                  <a:schemeClr val="accent2"/>
                </a:solidFill>
                <a:latin typeface="Courier" charset="0"/>
                <a:cs typeface="Courier" charset="0"/>
                <a:sym typeface="Courier" charset="0"/>
              </a:rPr>
              <a:t>add</a:t>
            </a:r>
            <a:r>
              <a:rPr lang="en-US" sz="2400" b="1" dirty="0">
                <a:solidFill>
                  <a:schemeClr val="accent2"/>
                </a:solidFill>
                <a:latin typeface="Courier" charset="0"/>
                <a:sym typeface="Courier" charset="0"/>
              </a:rPr>
              <a:t>	</a:t>
            </a:r>
            <a:r>
              <a:rPr lang="en-US" sz="2400" b="1" dirty="0">
                <a:solidFill>
                  <a:schemeClr val="accent2"/>
                </a:solidFill>
                <a:latin typeface="Courier" charset="0"/>
                <a:cs typeface="Courier" charset="0"/>
                <a:sym typeface="Courier" charset="0"/>
              </a:rPr>
              <a:t>x1,x2,x3</a:t>
            </a:r>
            <a:br>
              <a:rPr lang="en-US" sz="2400" b="1" dirty="0">
                <a:solidFill>
                  <a:schemeClr val="accent1"/>
                </a:solidFill>
                <a:latin typeface="Courier New" panose="02070309020205020404" pitchFamily="49" charset="0"/>
                <a:cs typeface="Courier New" panose="02070309020205020404" pitchFamily="49" charset="0"/>
              </a:rPr>
            </a:br>
            <a:endParaRPr lang="en-US" sz="2400" b="1" dirty="0">
              <a:solidFill>
                <a:schemeClr val="accent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a = b + c;</a:t>
            </a:r>
          </a:p>
        </p:txBody>
      </p:sp>
      <p:sp>
        <p:nvSpPr>
          <p:cNvPr id="20" name="TextBox 19">
            <a:extLst>
              <a:ext uri="{FF2B5EF4-FFF2-40B4-BE49-F238E27FC236}">
                <a16:creationId xmlns:a16="http://schemas.microsoft.com/office/drawing/2014/main" id="{45F01A2F-A696-1429-C35A-13B2AFF6D59F}"/>
              </a:ext>
            </a:extLst>
          </p:cNvPr>
          <p:cNvSpPr txBox="1"/>
          <p:nvPr/>
        </p:nvSpPr>
        <p:spPr>
          <a:xfrm>
            <a:off x="6161315" y="3805978"/>
            <a:ext cx="1018292" cy="1200329"/>
          </a:xfrm>
          <a:prstGeom prst="rect">
            <a:avLst/>
          </a:prstGeom>
          <a:noFill/>
        </p:spPr>
        <p:txBody>
          <a:bodyPr wrap="none" rtlCol="0">
            <a:spAutoFit/>
          </a:bodyPr>
          <a:lstStyle/>
          <a:p>
            <a:pPr algn="r"/>
            <a:r>
              <a:rPr lang="en-US" sz="2400" dirty="0">
                <a:solidFill>
                  <a:schemeClr val="accent2"/>
                </a:solidFill>
                <a:latin typeface="18 VAG Rounded Light   02390" pitchFamily="2" charset="0"/>
              </a:rPr>
              <a:t>RISC-V</a:t>
            </a:r>
            <a:br>
              <a:rPr lang="en-US" sz="2400" dirty="0">
                <a:solidFill>
                  <a:schemeClr val="accent1"/>
                </a:solidFill>
                <a:latin typeface="18 VAG Rounded Light   02390" pitchFamily="2" charset="0"/>
              </a:rPr>
            </a:br>
            <a:endParaRPr lang="en-US" sz="2400" dirty="0">
              <a:solidFill>
                <a:schemeClr val="accent1"/>
              </a:solidFill>
              <a:latin typeface="18 VAG Rounded Light   02390" pitchFamily="2" charset="0"/>
            </a:endParaRPr>
          </a:p>
          <a:p>
            <a:pPr algn="r"/>
            <a:r>
              <a:rPr lang="en-US" sz="2400" dirty="0">
                <a:solidFill>
                  <a:schemeClr val="bg1"/>
                </a:solidFill>
                <a:latin typeface="18 VAG Rounded Light   02390" pitchFamily="2" charset="0"/>
              </a:rPr>
              <a:t>C</a:t>
            </a:r>
          </a:p>
        </p:txBody>
      </p:sp>
      <p:sp>
        <p:nvSpPr>
          <p:cNvPr id="21" name="TextBox 20">
            <a:extLst>
              <a:ext uri="{FF2B5EF4-FFF2-40B4-BE49-F238E27FC236}">
                <a16:creationId xmlns:a16="http://schemas.microsoft.com/office/drawing/2014/main" id="{351366F7-42A8-E81A-DDE2-608A7ED8EFDF}"/>
              </a:ext>
            </a:extLst>
          </p:cNvPr>
          <p:cNvSpPr txBox="1"/>
          <p:nvPr/>
        </p:nvSpPr>
        <p:spPr>
          <a:xfrm>
            <a:off x="7467472" y="3805978"/>
            <a:ext cx="2351926" cy="1200329"/>
          </a:xfrm>
          <a:prstGeom prst="rect">
            <a:avLst/>
          </a:prstGeom>
          <a:noFill/>
        </p:spPr>
        <p:txBody>
          <a:bodyPr wrap="none" rtlCol="0">
            <a:spAutoFit/>
          </a:bodyPr>
          <a:lstStyle/>
          <a:p>
            <a:r>
              <a:rPr lang="en-US" sz="2400" b="1" dirty="0">
                <a:solidFill>
                  <a:schemeClr val="accent2"/>
                </a:solidFill>
                <a:latin typeface="Courier" charset="0"/>
                <a:cs typeface="Courier" charset="0"/>
                <a:sym typeface="Courier" charset="0"/>
              </a:rPr>
              <a:t>sub</a:t>
            </a:r>
            <a:r>
              <a:rPr lang="en-US" sz="2400" b="1" dirty="0">
                <a:solidFill>
                  <a:schemeClr val="accent2"/>
                </a:solidFill>
                <a:latin typeface="Courier" charset="0"/>
                <a:sym typeface="Courier" charset="0"/>
              </a:rPr>
              <a:t>	</a:t>
            </a:r>
            <a:r>
              <a:rPr lang="en-US" sz="2400" b="1" dirty="0">
                <a:solidFill>
                  <a:schemeClr val="accent2"/>
                </a:solidFill>
                <a:latin typeface="Courier" charset="0"/>
                <a:cs typeface="Courier" charset="0"/>
                <a:sym typeface="Courier" charset="0"/>
              </a:rPr>
              <a:t>x4,x5,x6</a:t>
            </a:r>
            <a:br>
              <a:rPr lang="en-US" sz="2400" b="1" dirty="0">
                <a:solidFill>
                  <a:schemeClr val="accent1"/>
                </a:solidFill>
                <a:latin typeface="Courier New" panose="02070309020205020404" pitchFamily="49" charset="0"/>
                <a:cs typeface="Courier New" panose="02070309020205020404" pitchFamily="49" charset="0"/>
              </a:rPr>
            </a:br>
            <a:endParaRPr lang="en-US" sz="2400" b="1" dirty="0">
              <a:solidFill>
                <a:schemeClr val="accent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d = e – f;</a:t>
            </a:r>
          </a:p>
        </p:txBody>
      </p:sp>
      <p:sp>
        <p:nvSpPr>
          <p:cNvPr id="22" name="TextBox 21">
            <a:extLst>
              <a:ext uri="{FF2B5EF4-FFF2-40B4-BE49-F238E27FC236}">
                <a16:creationId xmlns:a16="http://schemas.microsoft.com/office/drawing/2014/main" id="{8D1AC746-C652-A6C0-C034-2005BC4C98CD}"/>
              </a:ext>
            </a:extLst>
          </p:cNvPr>
          <p:cNvSpPr txBox="1"/>
          <p:nvPr/>
        </p:nvSpPr>
        <p:spPr>
          <a:xfrm>
            <a:off x="10018560" y="4160930"/>
            <a:ext cx="2173439" cy="1015663"/>
          </a:xfrm>
          <a:prstGeom prst="rect">
            <a:avLst/>
          </a:prstGeom>
          <a:noFill/>
        </p:spPr>
        <p:txBody>
          <a:bodyPr wrap="square" rtlCol="0">
            <a:spAutoFit/>
          </a:bodyPr>
          <a:lstStyle/>
          <a:p>
            <a:pPr algn="l"/>
            <a:r>
              <a:rPr lang="en-US" sz="2000" dirty="0">
                <a:solidFill>
                  <a:schemeClr val="accent1"/>
                </a:solidFill>
                <a:latin typeface="18 VAG Rounded Light   02390" pitchFamily="2" charset="0"/>
              </a:rPr>
              <a:t>(remember!</a:t>
            </a:r>
          </a:p>
          <a:p>
            <a:pPr algn="l"/>
            <a:r>
              <a:rPr lang="en-US" sz="2000" dirty="0">
                <a:solidFill>
                  <a:schemeClr val="accent1"/>
                </a:solidFill>
                <a:latin typeface="18 VAG Rounded Light   02390" pitchFamily="2" charset="0"/>
              </a:rPr>
              <a:t>order of operands matter in </a:t>
            </a:r>
            <a:r>
              <a:rPr lang="en-US" sz="2000" b="1" dirty="0">
                <a:solidFill>
                  <a:schemeClr val="accent1"/>
                </a:solidFill>
                <a:latin typeface="Courier New" panose="02070309020205020404" pitchFamily="49" charset="0"/>
                <a:cs typeface="Courier New" panose="02070309020205020404" pitchFamily="49" charset="0"/>
              </a:rPr>
              <a:t>sub</a:t>
            </a:r>
            <a:r>
              <a:rPr lang="en-US" sz="2000" dirty="0">
                <a:solidFill>
                  <a:schemeClr val="accent1"/>
                </a:solidFill>
                <a:latin typeface="18 VAG Rounded Light   02390" pitchFamily="2" charset="0"/>
              </a:rPr>
              <a:t>)</a:t>
            </a:r>
          </a:p>
        </p:txBody>
      </p:sp>
      <p:sp>
        <p:nvSpPr>
          <p:cNvPr id="24" name="Freeform 23">
            <a:extLst>
              <a:ext uri="{FF2B5EF4-FFF2-40B4-BE49-F238E27FC236}">
                <a16:creationId xmlns:a16="http://schemas.microsoft.com/office/drawing/2014/main" id="{43910021-7C58-8297-C775-F19C8E6BC234}"/>
              </a:ext>
            </a:extLst>
          </p:cNvPr>
          <p:cNvSpPr/>
          <p:nvPr/>
        </p:nvSpPr>
        <p:spPr>
          <a:xfrm>
            <a:off x="2013857" y="4103914"/>
            <a:ext cx="751114"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a:extLst>
              <a:ext uri="{FF2B5EF4-FFF2-40B4-BE49-F238E27FC236}">
                <a16:creationId xmlns:a16="http://schemas.microsoft.com/office/drawing/2014/main" id="{DC1920E5-99DD-BC18-6374-4C5FC7D73D42}"/>
              </a:ext>
            </a:extLst>
          </p:cNvPr>
          <p:cNvSpPr/>
          <p:nvPr/>
        </p:nvSpPr>
        <p:spPr>
          <a:xfrm>
            <a:off x="2830286" y="4103914"/>
            <a:ext cx="391885"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F1117354-DFAD-599A-4C70-B6C97A062E6B}"/>
              </a:ext>
            </a:extLst>
          </p:cNvPr>
          <p:cNvSpPr/>
          <p:nvPr/>
        </p:nvSpPr>
        <p:spPr>
          <a:xfrm>
            <a:off x="3421333" y="4103914"/>
            <a:ext cx="391885"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eform 27">
            <a:extLst>
              <a:ext uri="{FF2B5EF4-FFF2-40B4-BE49-F238E27FC236}">
                <a16:creationId xmlns:a16="http://schemas.microsoft.com/office/drawing/2014/main" id="{28B8B320-3670-8D97-196E-EECF44CE3B79}"/>
              </a:ext>
            </a:extLst>
          </p:cNvPr>
          <p:cNvSpPr/>
          <p:nvPr/>
        </p:nvSpPr>
        <p:spPr>
          <a:xfrm>
            <a:off x="7680243" y="4250310"/>
            <a:ext cx="751114"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a:extLst>
              <a:ext uri="{FF2B5EF4-FFF2-40B4-BE49-F238E27FC236}">
                <a16:creationId xmlns:a16="http://schemas.microsoft.com/office/drawing/2014/main" id="{F5083C72-05FD-D30F-1DD2-F8A94855E8B7}"/>
              </a:ext>
            </a:extLst>
          </p:cNvPr>
          <p:cNvSpPr/>
          <p:nvPr/>
        </p:nvSpPr>
        <p:spPr>
          <a:xfrm>
            <a:off x="8496672" y="4250310"/>
            <a:ext cx="391885"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29">
            <a:extLst>
              <a:ext uri="{FF2B5EF4-FFF2-40B4-BE49-F238E27FC236}">
                <a16:creationId xmlns:a16="http://schemas.microsoft.com/office/drawing/2014/main" id="{6ED28E0F-E397-FD9F-ADF7-4096FEB536F3}"/>
              </a:ext>
            </a:extLst>
          </p:cNvPr>
          <p:cNvSpPr/>
          <p:nvPr/>
        </p:nvSpPr>
        <p:spPr>
          <a:xfrm>
            <a:off x="9087719" y="4250310"/>
            <a:ext cx="391885"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289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4" grpId="0" animBg="1"/>
      <p:bldP spid="26" grpId="0" animBg="1"/>
      <p:bldP spid="27" grpId="0" animBg="1"/>
      <p:bldP spid="28" grpId="0" animBg="1"/>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D8C3F-D1D1-9F1B-A96A-C4B62154E205}"/>
              </a:ext>
            </a:extLst>
          </p:cNvPr>
          <p:cNvSpPr>
            <a:spLocks noGrp="1"/>
          </p:cNvSpPr>
          <p:nvPr>
            <p:ph idx="1"/>
          </p:nvPr>
        </p:nvSpPr>
        <p:spPr>
          <a:xfrm>
            <a:off x="288413" y="916710"/>
            <a:ext cx="11332079" cy="4363297"/>
          </a:xfrm>
        </p:spPr>
        <p:txBody>
          <a:bodyPr>
            <a:noAutofit/>
          </a:bodyPr>
          <a:lstStyle/>
          <a:p>
            <a:r>
              <a:rPr lang="en-US" sz="2800" dirty="0"/>
              <a:t>How could we translate this C statement? </a:t>
            </a:r>
          </a:p>
          <a:p>
            <a:pPr marL="84664" indent="0">
              <a:buNone/>
            </a:pPr>
            <a:r>
              <a:rPr lang="en-US" sz="28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latin typeface="Courier New" panose="02070309020205020404" pitchFamily="49" charset="0"/>
                <a:cs typeface="Courier New" panose="02070309020205020404" pitchFamily="49" charset="0"/>
              </a:rPr>
              <a:t>a = b + c + d - e;</a:t>
            </a:r>
            <a:endParaRPr lang="en-US" sz="2800" dirty="0"/>
          </a:p>
          <a:p>
            <a:pPr>
              <a:spcAft>
                <a:spcPts val="1200"/>
              </a:spcAft>
            </a:pPr>
            <a:endParaRPr lang="en-US" sz="2800" dirty="0"/>
          </a:p>
          <a:p>
            <a:pPr lvl="1">
              <a:spcAft>
                <a:spcPts val="1200"/>
              </a:spcAft>
            </a:pPr>
            <a:r>
              <a:rPr lang="en-US" sz="2400" dirty="0"/>
              <a:t>Assume the above mapping for C variables ↔︎ RISC-V registers.</a:t>
            </a:r>
          </a:p>
          <a:p>
            <a:pPr>
              <a:spcAft>
                <a:spcPts val="1200"/>
              </a:spcAft>
            </a:pPr>
            <a:r>
              <a:rPr lang="en-US" sz="2800" dirty="0"/>
              <a:t>Solution: Break into multiple instructions!</a:t>
            </a:r>
          </a:p>
          <a:p>
            <a:pPr marL="920750" lvl="1" indent="0">
              <a:spcBef>
                <a:spcPts val="0"/>
              </a:spcBef>
              <a:buNone/>
            </a:pPr>
            <a:r>
              <a:rPr lang="en-US" sz="2400" b="1" dirty="0">
                <a:latin typeface="Courier New" panose="02070309020205020404" pitchFamily="49" charset="0"/>
                <a:cs typeface="Courier New" panose="02070309020205020404" pitchFamily="49" charset="0"/>
              </a:rPr>
              <a:t>add x10, x1, x2  		</a:t>
            </a:r>
            <a:r>
              <a:rPr lang="en-US" sz="2400" b="1" dirty="0">
                <a:solidFill>
                  <a:srgbClr val="919191"/>
                </a:solidFill>
                <a:latin typeface="Courier New" panose="02070309020205020404" pitchFamily="49" charset="0"/>
                <a:cs typeface="Courier New" panose="02070309020205020404" pitchFamily="49" charset="0"/>
              </a:rPr>
              <a:t># </a:t>
            </a:r>
            <a:r>
              <a:rPr lang="en-US" sz="2400" b="1" dirty="0" err="1">
                <a:solidFill>
                  <a:srgbClr val="919191"/>
                </a:solidFill>
                <a:latin typeface="Courier New" panose="02070309020205020404" pitchFamily="49" charset="0"/>
                <a:cs typeface="Courier New" panose="02070309020205020404" pitchFamily="49" charset="0"/>
              </a:rPr>
              <a:t>a_temp</a:t>
            </a:r>
            <a:r>
              <a:rPr lang="en-US" sz="2400" b="1" dirty="0">
                <a:solidFill>
                  <a:srgbClr val="919191"/>
                </a:solidFill>
                <a:latin typeface="Courier New" panose="02070309020205020404" pitchFamily="49" charset="0"/>
                <a:cs typeface="Courier New" panose="02070309020205020404" pitchFamily="49" charset="0"/>
              </a:rPr>
              <a:t> = b + c</a:t>
            </a:r>
          </a:p>
          <a:p>
            <a:pPr marL="920750" lvl="1" indent="0">
              <a:spcBef>
                <a:spcPts val="0"/>
              </a:spcBef>
              <a:buNone/>
            </a:pPr>
            <a:r>
              <a:rPr lang="en-US" sz="2400" b="1" dirty="0">
                <a:latin typeface="Courier New" panose="02070309020205020404" pitchFamily="49" charset="0"/>
                <a:cs typeface="Courier New" panose="02070309020205020404" pitchFamily="49" charset="0"/>
              </a:rPr>
              <a:t>add x10, x10, x3 </a:t>
            </a:r>
            <a:r>
              <a:rPr lang="en-US" sz="2400" b="1" dirty="0">
                <a:solidFill>
                  <a:srgbClr val="FFC000"/>
                </a:solidFill>
                <a:latin typeface="Courier New" panose="02070309020205020404" pitchFamily="49" charset="0"/>
                <a:cs typeface="Courier New" panose="02070309020205020404" pitchFamily="49" charset="0"/>
              </a:rPr>
              <a:t>		</a:t>
            </a:r>
            <a:r>
              <a:rPr lang="en-US" sz="2400" b="1" dirty="0">
                <a:solidFill>
                  <a:srgbClr val="919191"/>
                </a:solidFill>
                <a:latin typeface="Courier New" panose="02070309020205020404" pitchFamily="49" charset="0"/>
                <a:cs typeface="Courier New" panose="02070309020205020404" pitchFamily="49" charset="0"/>
              </a:rPr>
              <a:t># </a:t>
            </a:r>
            <a:r>
              <a:rPr lang="en-US" sz="2400" b="1" dirty="0" err="1">
                <a:solidFill>
                  <a:srgbClr val="919191"/>
                </a:solidFill>
                <a:latin typeface="Courier New" panose="02070309020205020404" pitchFamily="49" charset="0"/>
                <a:cs typeface="Courier New" panose="02070309020205020404" pitchFamily="49" charset="0"/>
              </a:rPr>
              <a:t>a_temp</a:t>
            </a:r>
            <a:r>
              <a:rPr lang="en-US" sz="2400" b="1" dirty="0">
                <a:solidFill>
                  <a:srgbClr val="919191"/>
                </a:solidFill>
                <a:latin typeface="Courier New" panose="02070309020205020404" pitchFamily="49" charset="0"/>
                <a:cs typeface="Courier New" panose="02070309020205020404" pitchFamily="49" charset="0"/>
              </a:rPr>
              <a:t> = </a:t>
            </a:r>
            <a:r>
              <a:rPr lang="en-US" sz="2400" b="1" dirty="0" err="1">
                <a:solidFill>
                  <a:srgbClr val="919191"/>
                </a:solidFill>
                <a:latin typeface="Courier New" panose="02070309020205020404" pitchFamily="49" charset="0"/>
                <a:cs typeface="Courier New" panose="02070309020205020404" pitchFamily="49" charset="0"/>
              </a:rPr>
              <a:t>a_temp</a:t>
            </a:r>
            <a:r>
              <a:rPr lang="en-US" sz="2400" b="1" dirty="0">
                <a:solidFill>
                  <a:srgbClr val="919191"/>
                </a:solidFill>
                <a:latin typeface="Courier New" panose="02070309020205020404" pitchFamily="49" charset="0"/>
                <a:cs typeface="Courier New" panose="02070309020205020404" pitchFamily="49" charset="0"/>
              </a:rPr>
              <a:t> + d</a:t>
            </a:r>
          </a:p>
          <a:p>
            <a:pPr marL="920750" lvl="1" indent="0">
              <a:spcBef>
                <a:spcPts val="0"/>
              </a:spcBef>
              <a:buNone/>
            </a:pPr>
            <a:r>
              <a:rPr lang="en-US" sz="2400" b="1" dirty="0">
                <a:latin typeface="Courier New" panose="02070309020205020404" pitchFamily="49" charset="0"/>
                <a:cs typeface="Courier New" panose="02070309020205020404" pitchFamily="49" charset="0"/>
              </a:rPr>
              <a:t>sub x10, x10, x4 </a:t>
            </a:r>
            <a:r>
              <a:rPr lang="en-US" sz="2400" b="1" dirty="0">
                <a:solidFill>
                  <a:srgbClr val="FFC000"/>
                </a:solidFill>
                <a:latin typeface="Courier New" panose="02070309020205020404" pitchFamily="49" charset="0"/>
                <a:cs typeface="Courier New" panose="02070309020205020404" pitchFamily="49" charset="0"/>
              </a:rPr>
              <a:t>		</a:t>
            </a:r>
            <a:r>
              <a:rPr lang="en-US" sz="2400" b="1" dirty="0">
                <a:solidFill>
                  <a:srgbClr val="919191"/>
                </a:solidFill>
                <a:latin typeface="Courier New" panose="02070309020205020404" pitchFamily="49" charset="0"/>
                <a:cs typeface="Courier New" panose="02070309020205020404" pitchFamily="49" charset="0"/>
              </a:rPr>
              <a:t># a = </a:t>
            </a:r>
            <a:r>
              <a:rPr lang="en-US" sz="2400" b="1" dirty="0" err="1">
                <a:solidFill>
                  <a:srgbClr val="919191"/>
                </a:solidFill>
                <a:latin typeface="Courier New" panose="02070309020205020404" pitchFamily="49" charset="0"/>
                <a:cs typeface="Courier New" panose="02070309020205020404" pitchFamily="49" charset="0"/>
              </a:rPr>
              <a:t>a_temp</a:t>
            </a:r>
            <a:r>
              <a:rPr lang="en-US" sz="2400" b="1" dirty="0">
                <a:solidFill>
                  <a:srgbClr val="919191"/>
                </a:solidFill>
                <a:latin typeface="Courier New" panose="02070309020205020404" pitchFamily="49" charset="0"/>
                <a:cs typeface="Courier New" panose="02070309020205020404" pitchFamily="49" charset="0"/>
              </a:rPr>
              <a:t> - e</a:t>
            </a:r>
          </a:p>
        </p:txBody>
      </p:sp>
      <p:sp>
        <p:nvSpPr>
          <p:cNvPr id="2" name="Title 1">
            <a:extLst>
              <a:ext uri="{FF2B5EF4-FFF2-40B4-BE49-F238E27FC236}">
                <a16:creationId xmlns:a16="http://schemas.microsoft.com/office/drawing/2014/main" id="{BFE84A01-5176-7AAF-A4B9-E77CECF978CD}"/>
              </a:ext>
            </a:extLst>
          </p:cNvPr>
          <p:cNvSpPr>
            <a:spLocks noGrp="1"/>
          </p:cNvSpPr>
          <p:nvPr>
            <p:ph type="title"/>
          </p:nvPr>
        </p:nvSpPr>
        <p:spPr/>
        <p:txBody>
          <a:bodyPr/>
          <a:lstStyle/>
          <a:p>
            <a:r>
              <a:rPr lang="en-US" dirty="0"/>
              <a:t>RISC-V Arithmetic, Example 1</a:t>
            </a:r>
          </a:p>
        </p:txBody>
      </p:sp>
      <p:sp>
        <p:nvSpPr>
          <p:cNvPr id="14" name="Rectangle 13">
            <a:extLst>
              <a:ext uri="{FF2B5EF4-FFF2-40B4-BE49-F238E27FC236}">
                <a16:creationId xmlns:a16="http://schemas.microsoft.com/office/drawing/2014/main" id="{6323886D-8003-DF03-CDE3-DCA76BCAE5D7}"/>
              </a:ext>
            </a:extLst>
          </p:cNvPr>
          <p:cNvSpPr/>
          <p:nvPr/>
        </p:nvSpPr>
        <p:spPr>
          <a:xfrm>
            <a:off x="288413" y="5425191"/>
            <a:ext cx="4340676" cy="842379"/>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r>
              <a:rPr lang="en-US" sz="2400" dirty="0">
                <a:latin typeface="18 VAG Rounded Light   02390" pitchFamily="2" charset="0"/>
              </a:rPr>
              <a:t>A single line of C may break up into several lines of RISC-V.</a:t>
            </a:r>
          </a:p>
        </p:txBody>
      </p:sp>
      <p:sp>
        <p:nvSpPr>
          <p:cNvPr id="15" name="Left Brace 14">
            <a:extLst>
              <a:ext uri="{FF2B5EF4-FFF2-40B4-BE49-F238E27FC236}">
                <a16:creationId xmlns:a16="http://schemas.microsoft.com/office/drawing/2014/main" id="{079F3EC2-CAEF-4E1A-E320-9D48A08E2A51}"/>
              </a:ext>
            </a:extLst>
          </p:cNvPr>
          <p:cNvSpPr/>
          <p:nvPr/>
        </p:nvSpPr>
        <p:spPr>
          <a:xfrm rot="16200000">
            <a:off x="7982718" y="2891867"/>
            <a:ext cx="186936" cy="4586999"/>
          </a:xfrm>
          <a:prstGeom prst="leftBrace">
            <a:avLst>
              <a:gd name="adj1" fmla="val 8333"/>
              <a:gd name="adj2" fmla="val 774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A9C6C96-B466-EE57-5710-D997732B4614}"/>
              </a:ext>
            </a:extLst>
          </p:cNvPr>
          <p:cNvSpPr txBox="1"/>
          <p:nvPr/>
        </p:nvSpPr>
        <p:spPr>
          <a:xfrm>
            <a:off x="4990289" y="5329847"/>
            <a:ext cx="7130375" cy="766364"/>
          </a:xfrm>
          <a:prstGeom prst="rect">
            <a:avLst/>
          </a:prstGeom>
          <a:noFill/>
        </p:spPr>
        <p:txBody>
          <a:bodyPr wrap="square" rtlCol="0">
            <a:spAutoFit/>
          </a:bodyPr>
          <a:lstStyle/>
          <a:p>
            <a:pPr>
              <a:lnSpc>
                <a:spcPct val="90000"/>
              </a:lnSpc>
            </a:pPr>
            <a:r>
              <a:rPr lang="en-US" sz="2400" dirty="0">
                <a:solidFill>
                  <a:schemeClr val="accent4"/>
                </a:solidFill>
                <a:latin typeface="18 VAG Rounded Light   02390" pitchFamily="2" charset="0"/>
              </a:rPr>
              <a:t>In-line comments prefixed by #</a:t>
            </a:r>
            <a:r>
              <a:rPr lang="en-US" sz="2400" dirty="0">
                <a:solidFill>
                  <a:schemeClr val="accent1"/>
                </a:solidFill>
                <a:latin typeface="18 VAG Rounded Light   02390" pitchFamily="2" charset="0"/>
              </a:rPr>
              <a:t>, work like C99’s </a:t>
            </a:r>
            <a:r>
              <a:rPr lang="en-US" sz="2400" b="1" dirty="0">
                <a:solidFill>
                  <a:schemeClr val="accent1"/>
                </a:solidFill>
                <a:latin typeface="Courier New" panose="02070309020205020404" pitchFamily="49" charset="0"/>
                <a:cs typeface="Courier New" panose="02070309020205020404" pitchFamily="49" charset="0"/>
              </a:rPr>
              <a:t>//</a:t>
            </a:r>
            <a:r>
              <a:rPr lang="en-US" sz="2400" dirty="0">
                <a:solidFill>
                  <a:schemeClr val="accent1"/>
                </a:solidFill>
                <a:latin typeface="18 VAG Rounded Light   02390" pitchFamily="2" charset="0"/>
              </a:rPr>
              <a:t>.</a:t>
            </a:r>
          </a:p>
          <a:p>
            <a:pPr>
              <a:lnSpc>
                <a:spcPct val="90000"/>
              </a:lnSpc>
            </a:pPr>
            <a:r>
              <a:rPr lang="en-US" sz="2400" dirty="0">
                <a:solidFill>
                  <a:schemeClr val="accent1"/>
                </a:solidFill>
                <a:latin typeface="18 VAG Rounded Light   02390" pitchFamily="2" charset="0"/>
              </a:rPr>
              <a:t>Unlike C, no multi-line comment (</a:t>
            </a:r>
            <a:r>
              <a:rPr lang="en-US" sz="2400" b="1" dirty="0">
                <a:solidFill>
                  <a:schemeClr val="accent1"/>
                </a:solidFill>
                <a:latin typeface="Courier New" panose="02070309020205020404" pitchFamily="49" charset="0"/>
                <a:cs typeface="Courier New" panose="02070309020205020404" pitchFamily="49" charset="0"/>
              </a:rPr>
              <a:t>/* */</a:t>
            </a:r>
            <a:r>
              <a:rPr lang="en-US" sz="2400" dirty="0">
                <a:solidFill>
                  <a:schemeClr val="accent1"/>
                </a:solidFill>
                <a:latin typeface="18 VAG Rounded Light   02390" pitchFamily="2" charset="0"/>
              </a:rPr>
              <a:t>) support.</a:t>
            </a:r>
          </a:p>
        </p:txBody>
      </p:sp>
      <p:sp>
        <p:nvSpPr>
          <p:cNvPr id="33" name="TextBox 32">
            <a:extLst>
              <a:ext uri="{FF2B5EF4-FFF2-40B4-BE49-F238E27FC236}">
                <a16:creationId xmlns:a16="http://schemas.microsoft.com/office/drawing/2014/main" id="{103A1413-3D9E-B286-DB87-579F4883CDDF}"/>
              </a:ext>
            </a:extLst>
          </p:cNvPr>
          <p:cNvSpPr txBox="1"/>
          <p:nvPr/>
        </p:nvSpPr>
        <p:spPr>
          <a:xfrm>
            <a:off x="951821" y="2188725"/>
            <a:ext cx="4116025" cy="461665"/>
          </a:xfrm>
          <a:prstGeom prst="rect">
            <a:avLst/>
          </a:prstGeom>
          <a:noFill/>
        </p:spPr>
        <p:txBody>
          <a:bodyPr wrap="square">
            <a:spAutoFit/>
          </a:bodyPr>
          <a:lstStyle/>
          <a:p>
            <a:r>
              <a:rPr lang="en-US" sz="2400" b="1" dirty="0">
                <a:solidFill>
                  <a:srgbClr val="C6DAC3"/>
                </a:solidFill>
                <a:latin typeface="Courier" charset="0"/>
                <a:cs typeface="Courier" charset="0"/>
                <a:sym typeface="Courier" charset="0"/>
              </a:rPr>
              <a:t>x10  x1  x2  x3  x4</a:t>
            </a:r>
            <a:endParaRPr lang="en-US" dirty="0"/>
          </a:p>
        </p:txBody>
      </p:sp>
    </p:spTree>
    <p:extLst>
      <p:ext uri="{BB962C8B-B14F-4D97-AF65-F5344CB8AC3E}">
        <p14:creationId xmlns:p14="http://schemas.microsoft.com/office/powerpoint/2010/main" val="4620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2347-0748-F87E-EF5A-B2448F9BE878}"/>
              </a:ext>
            </a:extLst>
          </p:cNvPr>
          <p:cNvSpPr>
            <a:spLocks noGrp="1"/>
          </p:cNvSpPr>
          <p:nvPr>
            <p:ph type="title"/>
          </p:nvPr>
        </p:nvSpPr>
        <p:spPr/>
        <p:txBody>
          <a:bodyPr/>
          <a:lstStyle/>
          <a:p>
            <a:r>
              <a:rPr lang="en-US" dirty="0"/>
              <a:t>RISC-V Arithmetic, Example 2</a:t>
            </a:r>
          </a:p>
        </p:txBody>
      </p:sp>
      <p:sp>
        <p:nvSpPr>
          <p:cNvPr id="3" name="Content Placeholder 2">
            <a:extLst>
              <a:ext uri="{FF2B5EF4-FFF2-40B4-BE49-F238E27FC236}">
                <a16:creationId xmlns:a16="http://schemas.microsoft.com/office/drawing/2014/main" id="{E2914A77-5677-9B0C-4037-9BE0430CB92E}"/>
              </a:ext>
            </a:extLst>
          </p:cNvPr>
          <p:cNvSpPr>
            <a:spLocks noGrp="1"/>
          </p:cNvSpPr>
          <p:nvPr>
            <p:ph idx="1"/>
          </p:nvPr>
        </p:nvSpPr>
        <p:spPr/>
        <p:txBody>
          <a:bodyPr>
            <a:noAutofit/>
          </a:bodyPr>
          <a:lstStyle/>
          <a:p>
            <a:r>
              <a:rPr lang="en-US" sz="2800" dirty="0"/>
              <a:t>How do we do this?</a:t>
            </a:r>
            <a:endParaRPr lang="en-US" sz="3200" dirty="0"/>
          </a:p>
          <a:p>
            <a:pPr marL="84664" indent="0">
              <a:buNone/>
            </a:pPr>
            <a:r>
              <a:rPr lang="en-US" sz="3200" dirty="0">
                <a:solidFill>
                  <a:schemeClr val="bg1"/>
                </a:solidFill>
                <a:latin typeface="Courier New" panose="02070309020205020404" pitchFamily="49" charset="0"/>
                <a:cs typeface="Courier New" panose="02070309020205020404" pitchFamily="49" charset="0"/>
              </a:rPr>
              <a:t>	</a:t>
            </a:r>
            <a:r>
              <a:rPr lang="en-US" sz="2800" dirty="0">
                <a:solidFill>
                  <a:schemeClr val="bg1"/>
                </a:solidFill>
                <a:latin typeface="Courier New" panose="02070309020205020404" pitchFamily="49" charset="0"/>
                <a:cs typeface="Courier New" panose="02070309020205020404" pitchFamily="49" charset="0"/>
              </a:rPr>
              <a:t>f = (g + h) - (</a:t>
            </a:r>
            <a:r>
              <a:rPr lang="en-US" sz="2800" dirty="0" err="1">
                <a:solidFill>
                  <a:schemeClr val="bg1"/>
                </a:solidFill>
                <a:latin typeface="Courier New" panose="02070309020205020404" pitchFamily="49" charset="0"/>
                <a:cs typeface="Courier New" panose="02070309020205020404" pitchFamily="49" charset="0"/>
              </a:rPr>
              <a:t>i</a:t>
            </a:r>
            <a:r>
              <a:rPr lang="en-US" sz="2800" dirty="0">
                <a:solidFill>
                  <a:schemeClr val="bg1"/>
                </a:solidFill>
                <a:latin typeface="Courier New" panose="02070309020205020404" pitchFamily="49" charset="0"/>
                <a:cs typeface="Courier New" panose="02070309020205020404" pitchFamily="49" charset="0"/>
              </a:rPr>
              <a:t> + j);</a:t>
            </a:r>
          </a:p>
          <a:p>
            <a:pPr lvl="1">
              <a:spcBef>
                <a:spcPts val="1000"/>
              </a:spcBef>
              <a:spcAft>
                <a:spcPts val="1200"/>
              </a:spcAft>
            </a:pPr>
            <a:endParaRPr lang="en-US" sz="2400" dirty="0"/>
          </a:p>
          <a:p>
            <a:pPr lvl="1"/>
            <a:r>
              <a:rPr lang="en-US" sz="2400" dirty="0"/>
              <a:t>Assume the above mapping for C variables ↔︎ RISC-V registers.</a:t>
            </a:r>
          </a:p>
          <a:p>
            <a:r>
              <a:rPr lang="en-US" sz="2800" dirty="0"/>
              <a:t>Solution: Use intermediate </a:t>
            </a:r>
            <a:r>
              <a:rPr lang="en-US" sz="2800" b="0" dirty="0">
                <a:solidFill>
                  <a:schemeClr val="accent4"/>
                </a:solidFill>
                <a:latin typeface="18 VAG Rounded Light   02390" pitchFamily="2" charset="0"/>
              </a:rPr>
              <a:t>temporary registers</a:t>
            </a:r>
            <a:r>
              <a:rPr lang="en-US" sz="2800" dirty="0"/>
              <a:t>!</a:t>
            </a:r>
          </a:p>
          <a:p>
            <a:pPr marL="476239" lvl="1" indent="0">
              <a:buNone/>
            </a:pPr>
            <a:r>
              <a:rPr lang="en-US" sz="2400" b="1" dirty="0">
                <a:solidFill>
                  <a:srgbClr val="FFC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add </a:t>
            </a:r>
            <a:r>
              <a:rPr lang="en-US" sz="2400" b="1" dirty="0">
                <a:solidFill>
                  <a:schemeClr val="accent4"/>
                </a:solidFill>
                <a:latin typeface="Courier New" panose="02070309020205020404" pitchFamily="49" charset="0"/>
                <a:cs typeface="Courier New" panose="02070309020205020404" pitchFamily="49" charset="0"/>
              </a:rPr>
              <a:t>x5</a:t>
            </a:r>
            <a:r>
              <a:rPr lang="en-US" sz="2400" b="1" dirty="0">
                <a:latin typeface="Courier New" panose="02070309020205020404" pitchFamily="49" charset="0"/>
                <a:cs typeface="Courier New" panose="02070309020205020404" pitchFamily="49" charset="0"/>
              </a:rPr>
              <a:t>, x20, x21         </a:t>
            </a:r>
            <a:r>
              <a:rPr lang="en-US" sz="2400" b="1" dirty="0">
                <a:solidFill>
                  <a:srgbClr val="919191"/>
                </a:solidFill>
                <a:latin typeface="Courier New" panose="02070309020205020404" pitchFamily="49" charset="0"/>
                <a:cs typeface="Courier New" panose="02070309020205020404" pitchFamily="49" charset="0"/>
              </a:rPr>
              <a:t># </a:t>
            </a:r>
            <a:r>
              <a:rPr lang="en-US" sz="2400" b="1" dirty="0" err="1">
                <a:solidFill>
                  <a:srgbClr val="919191"/>
                </a:solidFill>
                <a:latin typeface="Courier New" panose="02070309020205020404" pitchFamily="49" charset="0"/>
                <a:cs typeface="Courier New" panose="02070309020205020404" pitchFamily="49" charset="0"/>
              </a:rPr>
              <a:t>a_temp</a:t>
            </a:r>
            <a:r>
              <a:rPr lang="en-US" sz="2400" b="1" dirty="0">
                <a:solidFill>
                  <a:srgbClr val="919191"/>
                </a:solidFill>
                <a:latin typeface="Courier New" panose="02070309020205020404" pitchFamily="49" charset="0"/>
                <a:cs typeface="Courier New" panose="02070309020205020404" pitchFamily="49" charset="0"/>
              </a:rPr>
              <a:t> = g + h</a:t>
            </a:r>
          </a:p>
          <a:p>
            <a:pPr marL="476239" lvl="1" indent="0">
              <a:spcBef>
                <a:spcPts val="0"/>
              </a:spcBef>
              <a:buNone/>
            </a:pPr>
            <a:r>
              <a:rPr lang="en-US" sz="2400" b="1" dirty="0">
                <a:solidFill>
                  <a:srgbClr val="FFC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add </a:t>
            </a:r>
            <a:r>
              <a:rPr lang="en-US" sz="2400" b="1" dirty="0">
                <a:solidFill>
                  <a:schemeClr val="accent4"/>
                </a:solidFill>
                <a:latin typeface="Courier New" panose="02070309020205020404" pitchFamily="49" charset="0"/>
                <a:cs typeface="Courier New" panose="02070309020205020404" pitchFamily="49" charset="0"/>
              </a:rPr>
              <a:t>x6</a:t>
            </a:r>
            <a:r>
              <a:rPr lang="en-US" sz="2400" b="1" dirty="0">
                <a:latin typeface="Courier New" panose="02070309020205020404" pitchFamily="49" charset="0"/>
                <a:cs typeface="Courier New" panose="02070309020205020404" pitchFamily="49" charset="0"/>
              </a:rPr>
              <a:t>, x22, x23         </a:t>
            </a:r>
            <a:r>
              <a:rPr lang="en-US" sz="2400" b="1" dirty="0">
                <a:solidFill>
                  <a:srgbClr val="919191"/>
                </a:solidFill>
                <a:latin typeface="Courier New" panose="02070309020205020404" pitchFamily="49" charset="0"/>
                <a:cs typeface="Courier New" panose="02070309020205020404" pitchFamily="49" charset="0"/>
              </a:rPr>
              <a:t># </a:t>
            </a:r>
            <a:r>
              <a:rPr lang="en-US" sz="2400" b="1" dirty="0" err="1">
                <a:solidFill>
                  <a:srgbClr val="919191"/>
                </a:solidFill>
                <a:latin typeface="Courier New" panose="02070309020205020404" pitchFamily="49" charset="0"/>
                <a:cs typeface="Courier New" panose="02070309020205020404" pitchFamily="49" charset="0"/>
              </a:rPr>
              <a:t>b_temp</a:t>
            </a:r>
            <a:r>
              <a:rPr lang="en-US" sz="2400" b="1" dirty="0">
                <a:solidFill>
                  <a:srgbClr val="919191"/>
                </a:solidFill>
                <a:latin typeface="Courier New" panose="02070309020205020404" pitchFamily="49" charset="0"/>
                <a:cs typeface="Courier New" panose="02070309020205020404" pitchFamily="49" charset="0"/>
              </a:rPr>
              <a:t> = </a:t>
            </a:r>
            <a:r>
              <a:rPr lang="en-US" sz="2400" b="1" dirty="0" err="1">
                <a:solidFill>
                  <a:srgbClr val="919191"/>
                </a:solidFill>
                <a:latin typeface="Courier New" panose="02070309020205020404" pitchFamily="49" charset="0"/>
                <a:cs typeface="Courier New" panose="02070309020205020404" pitchFamily="49" charset="0"/>
              </a:rPr>
              <a:t>i</a:t>
            </a:r>
            <a:r>
              <a:rPr lang="en-US" sz="2400" b="1" dirty="0">
                <a:solidFill>
                  <a:srgbClr val="919191"/>
                </a:solidFill>
                <a:latin typeface="Courier New" panose="02070309020205020404" pitchFamily="49" charset="0"/>
                <a:cs typeface="Courier New" panose="02070309020205020404" pitchFamily="49" charset="0"/>
              </a:rPr>
              <a:t> + j</a:t>
            </a:r>
          </a:p>
          <a:p>
            <a:pPr marL="476239" lvl="1" indent="0">
              <a:spcBef>
                <a:spcPts val="0"/>
              </a:spcBef>
              <a:buNone/>
            </a:pPr>
            <a:r>
              <a:rPr lang="en-US" sz="2400" b="1" dirty="0">
                <a:solidFill>
                  <a:srgbClr val="FFC000"/>
                </a:solidFill>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sub x19, </a:t>
            </a:r>
            <a:r>
              <a:rPr lang="en-US" sz="2400" b="1" dirty="0">
                <a:solidFill>
                  <a:schemeClr val="accent4"/>
                </a:solidFill>
                <a:latin typeface="Courier New" panose="02070309020205020404" pitchFamily="49" charset="0"/>
                <a:cs typeface="Courier New" panose="02070309020205020404" pitchFamily="49" charset="0"/>
              </a:rPr>
              <a:t>x5</a:t>
            </a:r>
            <a:r>
              <a:rPr lang="en-US" sz="2400" b="1" dirty="0">
                <a:latin typeface="Courier New" panose="02070309020205020404" pitchFamily="49" charset="0"/>
                <a:cs typeface="Courier New" panose="02070309020205020404" pitchFamily="49" charset="0"/>
              </a:rPr>
              <a:t>, </a:t>
            </a:r>
            <a:r>
              <a:rPr lang="en-US" sz="2400" b="1" dirty="0">
                <a:solidFill>
                  <a:schemeClr val="accent4"/>
                </a:solidFill>
                <a:latin typeface="Courier New" panose="02070309020205020404" pitchFamily="49" charset="0"/>
                <a:cs typeface="Courier New" panose="02070309020205020404" pitchFamily="49" charset="0"/>
              </a:rPr>
              <a:t>x6</a:t>
            </a:r>
            <a:r>
              <a:rPr lang="en-US" sz="2400" b="1" dirty="0">
                <a:latin typeface="Courier New" panose="02070309020205020404" pitchFamily="49" charset="0"/>
                <a:cs typeface="Courier New" panose="02070309020205020404" pitchFamily="49" charset="0"/>
              </a:rPr>
              <a:t>          </a:t>
            </a:r>
            <a:r>
              <a:rPr lang="en-US" sz="2400" b="1" dirty="0">
                <a:solidFill>
                  <a:srgbClr val="919191"/>
                </a:solidFill>
                <a:latin typeface="Courier New" panose="02070309020205020404" pitchFamily="49" charset="0"/>
                <a:cs typeface="Courier New" panose="02070309020205020404" pitchFamily="49" charset="0"/>
              </a:rPr>
              <a:t># f = (g + h)- (</a:t>
            </a:r>
            <a:r>
              <a:rPr lang="en-US" sz="2400" b="1" dirty="0" err="1">
                <a:solidFill>
                  <a:srgbClr val="919191"/>
                </a:solidFill>
                <a:latin typeface="Courier New" panose="02070309020205020404" pitchFamily="49" charset="0"/>
                <a:cs typeface="Courier New" panose="02070309020205020404" pitchFamily="49" charset="0"/>
              </a:rPr>
              <a:t>i</a:t>
            </a:r>
            <a:r>
              <a:rPr lang="en-US" sz="2400" b="1" dirty="0">
                <a:solidFill>
                  <a:srgbClr val="919191"/>
                </a:solidFill>
                <a:latin typeface="Courier New" panose="02070309020205020404" pitchFamily="49" charset="0"/>
                <a:cs typeface="Courier New" panose="02070309020205020404" pitchFamily="49" charset="0"/>
              </a:rPr>
              <a:t> + j)</a:t>
            </a:r>
            <a:endParaRPr lang="en-US" sz="2800" dirty="0"/>
          </a:p>
          <a:p>
            <a:r>
              <a:rPr lang="en-US" sz="2800" dirty="0"/>
              <a:t>Note: A good compiler may actually do the following. Why?</a:t>
            </a:r>
            <a:endParaRPr lang="en-US" sz="3200" dirty="0"/>
          </a:p>
          <a:p>
            <a:pPr marL="84664" indent="0">
              <a:spcBef>
                <a:spcPts val="400"/>
              </a:spcBef>
              <a:buNone/>
            </a:pPr>
            <a:r>
              <a:rPr lang="en-US" sz="3200" dirty="0">
                <a:solidFill>
                  <a:schemeClr val="bg1"/>
                </a:solidFill>
                <a:latin typeface="Courier New" panose="02070309020205020404" pitchFamily="49" charset="0"/>
                <a:cs typeface="Courier New" panose="02070309020205020404" pitchFamily="49" charset="0"/>
              </a:rPr>
              <a:t>	</a:t>
            </a:r>
            <a:r>
              <a:rPr lang="en-US" sz="2800" dirty="0">
                <a:solidFill>
                  <a:schemeClr val="bg1"/>
                </a:solidFill>
                <a:latin typeface="Courier New" panose="02070309020205020404" pitchFamily="49" charset="0"/>
                <a:cs typeface="Courier New" panose="02070309020205020404" pitchFamily="49" charset="0"/>
              </a:rPr>
              <a:t> f = g + h - </a:t>
            </a:r>
            <a:r>
              <a:rPr lang="en-US" sz="2800" dirty="0" err="1">
                <a:solidFill>
                  <a:schemeClr val="bg1"/>
                </a:solidFill>
                <a:latin typeface="Courier New" panose="02070309020205020404" pitchFamily="49" charset="0"/>
                <a:cs typeface="Courier New" panose="02070309020205020404" pitchFamily="49" charset="0"/>
              </a:rPr>
              <a:t>i</a:t>
            </a:r>
            <a:r>
              <a:rPr lang="en-US" sz="2800" dirty="0">
                <a:solidFill>
                  <a:schemeClr val="bg1"/>
                </a:solidFill>
                <a:latin typeface="Courier New" panose="02070309020205020404" pitchFamily="49" charset="0"/>
                <a:cs typeface="Courier New" panose="02070309020205020404" pitchFamily="49" charset="0"/>
              </a:rPr>
              <a:t> - j;</a:t>
            </a:r>
          </a:p>
        </p:txBody>
      </p:sp>
      <p:sp>
        <p:nvSpPr>
          <p:cNvPr id="29" name="TextBox 28">
            <a:extLst>
              <a:ext uri="{FF2B5EF4-FFF2-40B4-BE49-F238E27FC236}">
                <a16:creationId xmlns:a16="http://schemas.microsoft.com/office/drawing/2014/main" id="{A3B19F27-4AAE-232A-B848-05C85ABDF01D}"/>
              </a:ext>
            </a:extLst>
          </p:cNvPr>
          <p:cNvSpPr txBox="1"/>
          <p:nvPr/>
        </p:nvSpPr>
        <p:spPr>
          <a:xfrm>
            <a:off x="951821" y="2188725"/>
            <a:ext cx="9078884" cy="461665"/>
          </a:xfrm>
          <a:prstGeom prst="rect">
            <a:avLst/>
          </a:prstGeom>
          <a:noFill/>
        </p:spPr>
        <p:txBody>
          <a:bodyPr wrap="square">
            <a:spAutoFit/>
          </a:bodyPr>
          <a:lstStyle/>
          <a:p>
            <a:r>
              <a:rPr lang="en-US" sz="2400" b="1" dirty="0">
                <a:solidFill>
                  <a:srgbClr val="C6DAC3"/>
                </a:solidFill>
                <a:latin typeface="Courier" charset="0"/>
                <a:cs typeface="Courier" charset="0"/>
                <a:sym typeface="Courier" charset="0"/>
              </a:rPr>
              <a:t>x19   x20  x21    x22  x23   </a:t>
            </a:r>
            <a:r>
              <a:rPr lang="en-US" sz="2400" b="1" dirty="0">
                <a:solidFill>
                  <a:schemeClr val="accent4"/>
                </a:solidFill>
                <a:latin typeface="Courier" charset="0"/>
                <a:cs typeface="Courier" charset="0"/>
                <a:sym typeface="Courier" charset="0"/>
              </a:rPr>
              <a:t>x5   x6</a:t>
            </a:r>
            <a:endParaRPr lang="en-US" dirty="0">
              <a:solidFill>
                <a:schemeClr val="accent4"/>
              </a:solidFill>
            </a:endParaRPr>
          </a:p>
        </p:txBody>
      </p:sp>
      <p:sp>
        <p:nvSpPr>
          <p:cNvPr id="38" name="TextBox 37">
            <a:extLst>
              <a:ext uri="{FF2B5EF4-FFF2-40B4-BE49-F238E27FC236}">
                <a16:creationId xmlns:a16="http://schemas.microsoft.com/office/drawing/2014/main" id="{E060A745-2757-0980-0656-3BDA3CAF7A03}"/>
              </a:ext>
            </a:extLst>
          </p:cNvPr>
          <p:cNvSpPr txBox="1"/>
          <p:nvPr/>
        </p:nvSpPr>
        <p:spPr>
          <a:xfrm>
            <a:off x="5789460" y="5404883"/>
            <a:ext cx="3754591" cy="400110"/>
          </a:xfrm>
          <a:prstGeom prst="rect">
            <a:avLst/>
          </a:prstGeom>
          <a:noFill/>
        </p:spPr>
        <p:txBody>
          <a:bodyPr wrap="square" rtlCol="0">
            <a:spAutoFit/>
          </a:bodyPr>
          <a:lstStyle/>
          <a:p>
            <a:pPr algn="l"/>
            <a:r>
              <a:rPr lang="en-US" sz="2000" dirty="0">
                <a:solidFill>
                  <a:schemeClr val="accent1"/>
                </a:solidFill>
                <a:latin typeface="18 VAG Rounded Light   02390" pitchFamily="2" charset="0"/>
              </a:rPr>
              <a:t>Can use zero temp registers!</a:t>
            </a:r>
          </a:p>
        </p:txBody>
      </p:sp>
    </p:spTree>
    <p:extLst>
      <p:ext uri="{BB962C8B-B14F-4D97-AF65-F5344CB8AC3E}">
        <p14:creationId xmlns:p14="http://schemas.microsoft.com/office/powerpoint/2010/main" val="43980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0E2D9-0358-5BC8-0B8E-D77E92A07D24}"/>
              </a:ext>
            </a:extLst>
          </p:cNvPr>
          <p:cNvSpPr>
            <a:spLocks noGrp="1"/>
          </p:cNvSpPr>
          <p:nvPr>
            <p:ph type="title"/>
          </p:nvPr>
        </p:nvSpPr>
        <p:spPr/>
        <p:txBody>
          <a:bodyPr/>
          <a:lstStyle/>
          <a:p>
            <a:r>
              <a:rPr lang="en-US" dirty="0"/>
              <a:t>Aside: Apollo Guidance Computer</a:t>
            </a:r>
          </a:p>
        </p:txBody>
      </p:sp>
      <p:sp>
        <p:nvSpPr>
          <p:cNvPr id="3" name="Content Placeholder 2">
            <a:extLst>
              <a:ext uri="{FF2B5EF4-FFF2-40B4-BE49-F238E27FC236}">
                <a16:creationId xmlns:a16="http://schemas.microsoft.com/office/drawing/2014/main" id="{EEC12501-832C-6A8D-D3BE-E7CEB5CD7CE3}"/>
              </a:ext>
            </a:extLst>
          </p:cNvPr>
          <p:cNvSpPr>
            <a:spLocks noGrp="1"/>
          </p:cNvSpPr>
          <p:nvPr>
            <p:ph idx="1"/>
          </p:nvPr>
        </p:nvSpPr>
        <p:spPr>
          <a:xfrm>
            <a:off x="288413" y="916711"/>
            <a:ext cx="8425281" cy="3180160"/>
          </a:xfrm>
        </p:spPr>
        <p:txBody>
          <a:bodyPr>
            <a:normAutofit/>
          </a:bodyPr>
          <a:lstStyle/>
          <a:p>
            <a:r>
              <a:rPr lang="en-US" sz="2800" dirty="0"/>
              <a:t>Margaret Hamilton</a:t>
            </a:r>
            <a:br>
              <a:rPr lang="en-US" sz="2800" dirty="0"/>
            </a:br>
            <a:r>
              <a:rPr lang="en-US" sz="2800" dirty="0"/>
              <a:t>Director of Software Engineering</a:t>
            </a:r>
            <a:br>
              <a:rPr lang="en-US" sz="2800" dirty="0"/>
            </a:br>
            <a:r>
              <a:rPr lang="en-US" sz="2800" dirty="0"/>
              <a:t>Division of MIT Instrumentation Laboratory</a:t>
            </a:r>
          </a:p>
          <a:p>
            <a:pPr lvl="1"/>
            <a:r>
              <a:rPr lang="en-US" sz="2400" dirty="0"/>
              <a:t>Built Apollo Guidance Computer</a:t>
            </a:r>
            <a:br>
              <a:rPr lang="en-US" sz="2400" dirty="0"/>
            </a:br>
            <a:r>
              <a:rPr lang="en-US" sz="2400" dirty="0"/>
              <a:t>Command Module (navigation, lunar landing)</a:t>
            </a:r>
          </a:p>
          <a:p>
            <a:pPr lvl="2"/>
            <a:r>
              <a:rPr lang="en-US" sz="2000" dirty="0"/>
              <a:t>72KB of memory on board </a:t>
            </a:r>
            <a:r>
              <a:rPr lang="en-US" sz="2000" i="1" dirty="0"/>
              <a:t>Eagle</a:t>
            </a:r>
            <a:r>
              <a:rPr lang="en-US" sz="2000" dirty="0"/>
              <a:t> (Apollo 11, 1969)</a:t>
            </a:r>
            <a:endParaRPr lang="en-US" sz="2400" dirty="0"/>
          </a:p>
        </p:txBody>
      </p:sp>
      <p:pic>
        <p:nvPicPr>
          <p:cNvPr id="2050" name="Picture 2">
            <a:extLst>
              <a:ext uri="{FF2B5EF4-FFF2-40B4-BE49-F238E27FC236}">
                <a16:creationId xmlns:a16="http://schemas.microsoft.com/office/drawing/2014/main" id="{0086B92D-1E68-F7AE-C628-FB9DCEBF3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4587" y="1016611"/>
            <a:ext cx="2105473" cy="2613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F24BDF-A4B2-0CA4-4906-29BAFA067B00}"/>
              </a:ext>
            </a:extLst>
          </p:cNvPr>
          <p:cNvSpPr txBox="1"/>
          <p:nvPr/>
        </p:nvSpPr>
        <p:spPr>
          <a:xfrm>
            <a:off x="9496560" y="3629875"/>
            <a:ext cx="2655055" cy="861774"/>
          </a:xfrm>
          <a:prstGeom prst="rect">
            <a:avLst/>
          </a:prstGeom>
          <a:noFill/>
        </p:spPr>
        <p:txBody>
          <a:bodyPr wrap="square" rtlCol="0">
            <a:spAutoFit/>
          </a:bodyPr>
          <a:lstStyle/>
          <a:p>
            <a:pPr algn="r"/>
            <a:r>
              <a:rPr lang="en-US" sz="1800" dirty="0">
                <a:solidFill>
                  <a:schemeClr val="bg1"/>
                </a:solidFill>
                <a:latin typeface="18 VAG Rounded Light   02390" pitchFamily="2" charset="0"/>
              </a:rPr>
              <a:t>Margaret Hamilton and Apollo code</a:t>
            </a:r>
          </a:p>
          <a:p>
            <a:pPr algn="r"/>
            <a:r>
              <a:rPr lang="en-US" sz="1400" dirty="0">
                <a:solidFill>
                  <a:schemeClr val="bg1"/>
                </a:solidFill>
                <a:latin typeface="18 VAG Rounded Light   02390" pitchFamily="2" charset="0"/>
              </a:rPr>
              <a:t>Wikimedia Commons</a:t>
            </a:r>
          </a:p>
        </p:txBody>
      </p:sp>
      <p:sp>
        <p:nvSpPr>
          <p:cNvPr id="8" name="TextBox 7">
            <a:extLst>
              <a:ext uri="{FF2B5EF4-FFF2-40B4-BE49-F238E27FC236}">
                <a16:creationId xmlns:a16="http://schemas.microsoft.com/office/drawing/2014/main" id="{573C9832-2D9B-5211-23CF-9A8185E050E1}"/>
              </a:ext>
            </a:extLst>
          </p:cNvPr>
          <p:cNvSpPr txBox="1"/>
          <p:nvPr/>
        </p:nvSpPr>
        <p:spPr>
          <a:xfrm>
            <a:off x="1630445" y="6201335"/>
            <a:ext cx="7924798" cy="507831"/>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hlinkClick r:id="rId4"/>
              </a:rPr>
              <a:t>https://abcnews.go.com/Technology/apollo-11s-source-code-tons-easter-eggs-including/story?id=40515222</a:t>
            </a:r>
            <a:r>
              <a:rPr lang="en-US" b="1" dirty="0">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D4658DBD-EC19-E960-244C-01AB149854E9}"/>
              </a:ext>
            </a:extLst>
          </p:cNvPr>
          <p:cNvSpPr txBox="1"/>
          <p:nvPr/>
        </p:nvSpPr>
        <p:spPr>
          <a:xfrm>
            <a:off x="6629628" y="5759507"/>
            <a:ext cx="1335622" cy="400110"/>
          </a:xfrm>
          <a:prstGeom prst="rect">
            <a:avLst/>
          </a:prstGeom>
          <a:noFill/>
        </p:spPr>
        <p:txBody>
          <a:bodyPr wrap="none" rtlCol="0">
            <a:spAutoFit/>
          </a:bodyPr>
          <a:lstStyle/>
          <a:p>
            <a:pPr algn="l"/>
            <a:r>
              <a:rPr lang="en-US" sz="2000" dirty="0">
                <a:solidFill>
                  <a:schemeClr val="bg1"/>
                </a:solidFill>
                <a:latin typeface="18 VAG Rounded Light   02390" pitchFamily="2" charset="0"/>
              </a:rPr>
              <a:t>ignition file</a:t>
            </a:r>
          </a:p>
        </p:txBody>
      </p:sp>
      <p:pic>
        <p:nvPicPr>
          <p:cNvPr id="2056" name="Picture 8" descr="PHOTO: Part of the source code MIT programmers wrote for Apollo 11's flight software is pictured here in a screenshot from the source code posted to GitHub by former NASA intern Chris Garry.">
            <a:extLst>
              <a:ext uri="{FF2B5EF4-FFF2-40B4-BE49-F238E27FC236}">
                <a16:creationId xmlns:a16="http://schemas.microsoft.com/office/drawing/2014/main" id="{A2430816-1DE0-AA63-DCFA-637440C76D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314" r="1458" b="52226"/>
          <a:stretch/>
        </p:blipFill>
        <p:spPr bwMode="auto">
          <a:xfrm>
            <a:off x="284542" y="3434888"/>
            <a:ext cx="4558333" cy="5833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HOTO: Part of the source code MIT programmers wrote for Apollo 11's flight software is pictured here in a screenshot from the source code posted to GitHub by former NASA intern Chris Garry.">
            <a:extLst>
              <a:ext uri="{FF2B5EF4-FFF2-40B4-BE49-F238E27FC236}">
                <a16:creationId xmlns:a16="http://schemas.microsoft.com/office/drawing/2014/main" id="{841579BA-358B-6799-7B59-89D76182C2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835" r="3029" b="33499"/>
          <a:stretch/>
        </p:blipFill>
        <p:spPr bwMode="auto">
          <a:xfrm>
            <a:off x="284542" y="4175985"/>
            <a:ext cx="4724598" cy="16626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OTO: Part of the source code MIT programmers wrote for Apollo 11's flight software is pictured here in a screenshot from the source code posted to GitHub by former NASA intern Chris Garry.">
            <a:extLst>
              <a:ext uri="{FF2B5EF4-FFF2-40B4-BE49-F238E27FC236}">
                <a16:creationId xmlns:a16="http://schemas.microsoft.com/office/drawing/2014/main" id="{5F13EFE0-14C3-90A4-3529-E84CD58FE7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782" b="35116"/>
          <a:stretch/>
        </p:blipFill>
        <p:spPr bwMode="auto">
          <a:xfrm>
            <a:off x="4429170" y="5216356"/>
            <a:ext cx="4079333" cy="87430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2" name="Freeform 11">
            <a:extLst>
              <a:ext uri="{FF2B5EF4-FFF2-40B4-BE49-F238E27FC236}">
                <a16:creationId xmlns:a16="http://schemas.microsoft.com/office/drawing/2014/main" id="{04C18AF1-EC73-7CDB-0F26-8AADA9CAA48B}"/>
              </a:ext>
            </a:extLst>
          </p:cNvPr>
          <p:cNvSpPr/>
          <p:nvPr/>
        </p:nvSpPr>
        <p:spPr>
          <a:xfrm>
            <a:off x="2563708" y="5669332"/>
            <a:ext cx="1779692" cy="305288"/>
          </a:xfrm>
          <a:custGeom>
            <a:avLst/>
            <a:gdLst>
              <a:gd name="connsiteX0" fmla="*/ 0 w 1629103"/>
              <a:gd name="connsiteY0" fmla="*/ 0 h 367862"/>
              <a:gd name="connsiteX1" fmla="*/ 42041 w 1629103"/>
              <a:gd name="connsiteY1" fmla="*/ 52552 h 367862"/>
              <a:gd name="connsiteX2" fmla="*/ 73572 w 1629103"/>
              <a:gd name="connsiteY2" fmla="*/ 63062 h 367862"/>
              <a:gd name="connsiteX3" fmla="*/ 105103 w 1629103"/>
              <a:gd name="connsiteY3" fmla="*/ 84083 h 367862"/>
              <a:gd name="connsiteX4" fmla="*/ 210206 w 1629103"/>
              <a:gd name="connsiteY4" fmla="*/ 126124 h 367862"/>
              <a:gd name="connsiteX5" fmla="*/ 304800 w 1629103"/>
              <a:gd name="connsiteY5" fmla="*/ 157655 h 367862"/>
              <a:gd name="connsiteX6" fmla="*/ 336331 w 1629103"/>
              <a:gd name="connsiteY6" fmla="*/ 168166 h 367862"/>
              <a:gd name="connsiteX7" fmla="*/ 399393 w 1629103"/>
              <a:gd name="connsiteY7" fmla="*/ 178676 h 367862"/>
              <a:gd name="connsiteX8" fmla="*/ 536027 w 1629103"/>
              <a:gd name="connsiteY8" fmla="*/ 210207 h 367862"/>
              <a:gd name="connsiteX9" fmla="*/ 620110 w 1629103"/>
              <a:gd name="connsiteY9" fmla="*/ 220717 h 367862"/>
              <a:gd name="connsiteX10" fmla="*/ 662151 w 1629103"/>
              <a:gd name="connsiteY10" fmla="*/ 231228 h 367862"/>
              <a:gd name="connsiteX11" fmla="*/ 798786 w 1629103"/>
              <a:gd name="connsiteY11" fmla="*/ 252248 h 367862"/>
              <a:gd name="connsiteX12" fmla="*/ 840827 w 1629103"/>
              <a:gd name="connsiteY12" fmla="*/ 262759 h 367862"/>
              <a:gd name="connsiteX13" fmla="*/ 924910 w 1629103"/>
              <a:gd name="connsiteY13" fmla="*/ 273269 h 367862"/>
              <a:gd name="connsiteX14" fmla="*/ 977462 w 1629103"/>
              <a:gd name="connsiteY14" fmla="*/ 283779 h 367862"/>
              <a:gd name="connsiteX15" fmla="*/ 1072055 w 1629103"/>
              <a:gd name="connsiteY15" fmla="*/ 294290 h 367862"/>
              <a:gd name="connsiteX16" fmla="*/ 1240220 w 1629103"/>
              <a:gd name="connsiteY16" fmla="*/ 315310 h 367862"/>
              <a:gd name="connsiteX17" fmla="*/ 1408386 w 1629103"/>
              <a:gd name="connsiteY17" fmla="*/ 346841 h 367862"/>
              <a:gd name="connsiteX18" fmla="*/ 1629103 w 1629103"/>
              <a:gd name="connsiteY18" fmla="*/ 367862 h 36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29103" h="367862">
                <a:moveTo>
                  <a:pt x="0" y="0"/>
                </a:moveTo>
                <a:cubicBezTo>
                  <a:pt x="14014" y="17517"/>
                  <a:pt x="25009" y="37953"/>
                  <a:pt x="42041" y="52552"/>
                </a:cubicBezTo>
                <a:cubicBezTo>
                  <a:pt x="50453" y="59762"/>
                  <a:pt x="63663" y="58107"/>
                  <a:pt x="73572" y="63062"/>
                </a:cubicBezTo>
                <a:cubicBezTo>
                  <a:pt x="84870" y="68711"/>
                  <a:pt x="94135" y="77816"/>
                  <a:pt x="105103" y="84083"/>
                </a:cubicBezTo>
                <a:cubicBezTo>
                  <a:pt x="148402" y="108825"/>
                  <a:pt x="158529" y="108898"/>
                  <a:pt x="210206" y="126124"/>
                </a:cubicBezTo>
                <a:lnTo>
                  <a:pt x="304800" y="157655"/>
                </a:lnTo>
                <a:cubicBezTo>
                  <a:pt x="315310" y="161159"/>
                  <a:pt x="325403" y="166345"/>
                  <a:pt x="336331" y="168166"/>
                </a:cubicBezTo>
                <a:cubicBezTo>
                  <a:pt x="357352" y="171669"/>
                  <a:pt x="378555" y="174211"/>
                  <a:pt x="399393" y="178676"/>
                </a:cubicBezTo>
                <a:cubicBezTo>
                  <a:pt x="460865" y="191849"/>
                  <a:pt x="479844" y="201564"/>
                  <a:pt x="536027" y="210207"/>
                </a:cubicBezTo>
                <a:cubicBezTo>
                  <a:pt x="563944" y="214502"/>
                  <a:pt x="592082" y="217214"/>
                  <a:pt x="620110" y="220717"/>
                </a:cubicBezTo>
                <a:cubicBezTo>
                  <a:pt x="634124" y="224221"/>
                  <a:pt x="647987" y="228395"/>
                  <a:pt x="662151" y="231228"/>
                </a:cubicBezTo>
                <a:cubicBezTo>
                  <a:pt x="763735" y="251545"/>
                  <a:pt x="687742" y="232058"/>
                  <a:pt x="798786" y="252248"/>
                </a:cubicBezTo>
                <a:cubicBezTo>
                  <a:pt x="812998" y="254832"/>
                  <a:pt x="826579" y="260384"/>
                  <a:pt x="840827" y="262759"/>
                </a:cubicBezTo>
                <a:cubicBezTo>
                  <a:pt x="868688" y="267403"/>
                  <a:pt x="896993" y="268974"/>
                  <a:pt x="924910" y="273269"/>
                </a:cubicBezTo>
                <a:cubicBezTo>
                  <a:pt x="942567" y="275985"/>
                  <a:pt x="959777" y="281253"/>
                  <a:pt x="977462" y="283779"/>
                </a:cubicBezTo>
                <a:cubicBezTo>
                  <a:pt x="1008868" y="288266"/>
                  <a:pt x="1040608" y="290097"/>
                  <a:pt x="1072055" y="294290"/>
                </a:cubicBezTo>
                <a:cubicBezTo>
                  <a:pt x="1267603" y="320363"/>
                  <a:pt x="952402" y="286529"/>
                  <a:pt x="1240220" y="315310"/>
                </a:cubicBezTo>
                <a:cubicBezTo>
                  <a:pt x="1337294" y="339579"/>
                  <a:pt x="1309726" y="336270"/>
                  <a:pt x="1408386" y="346841"/>
                </a:cubicBezTo>
                <a:cubicBezTo>
                  <a:pt x="1607836" y="368211"/>
                  <a:pt x="1548883" y="367862"/>
                  <a:pt x="1629103" y="367862"/>
                </a:cubicBezTo>
              </a:path>
            </a:pathLst>
          </a:custGeom>
          <a:noFill/>
          <a:ln w="28575">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a:extLst>
              <a:ext uri="{FF2B5EF4-FFF2-40B4-BE49-F238E27FC236}">
                <a16:creationId xmlns:a16="http://schemas.microsoft.com/office/drawing/2014/main" id="{99D6AB4B-9C40-2D7F-EA25-5B530C32BAC0}"/>
              </a:ext>
            </a:extLst>
          </p:cNvPr>
          <p:cNvPicPr>
            <a:picLocks noChangeAspect="1"/>
          </p:cNvPicPr>
          <p:nvPr/>
        </p:nvPicPr>
        <p:blipFill>
          <a:blip r:embed="rId8"/>
          <a:stretch>
            <a:fillRect/>
          </a:stretch>
        </p:blipFill>
        <p:spPr>
          <a:xfrm>
            <a:off x="8665087" y="4626825"/>
            <a:ext cx="2159000" cy="1439333"/>
          </a:xfrm>
          <a:prstGeom prst="rect">
            <a:avLst/>
          </a:prstGeom>
        </p:spPr>
      </p:pic>
      <p:sp>
        <p:nvSpPr>
          <p:cNvPr id="18" name="TextBox 17">
            <a:extLst>
              <a:ext uri="{FF2B5EF4-FFF2-40B4-BE49-F238E27FC236}">
                <a16:creationId xmlns:a16="http://schemas.microsoft.com/office/drawing/2014/main" id="{FF5CC824-624F-A5BC-5868-297BF98D68EC}"/>
              </a:ext>
            </a:extLst>
          </p:cNvPr>
          <p:cNvSpPr txBox="1"/>
          <p:nvPr/>
        </p:nvSpPr>
        <p:spPr>
          <a:xfrm>
            <a:off x="10815993" y="4746326"/>
            <a:ext cx="1335622" cy="1200329"/>
          </a:xfrm>
          <a:prstGeom prst="rect">
            <a:avLst/>
          </a:prstGeom>
          <a:noFill/>
        </p:spPr>
        <p:txBody>
          <a:bodyPr wrap="square" rtlCol="0">
            <a:spAutoFit/>
          </a:bodyPr>
          <a:lstStyle/>
          <a:p>
            <a:pPr algn="r"/>
            <a:r>
              <a:rPr lang="en-US" sz="1800" dirty="0">
                <a:solidFill>
                  <a:schemeClr val="bg1"/>
                </a:solidFill>
                <a:latin typeface="18 VAG Rounded Light   02390" pitchFamily="2" charset="0"/>
              </a:rPr>
              <a:t>Presidential Medal of Freedom (2016)</a:t>
            </a:r>
          </a:p>
        </p:txBody>
      </p:sp>
    </p:spTree>
    <p:extLst>
      <p:ext uri="{BB962C8B-B14F-4D97-AF65-F5344CB8AC3E}">
        <p14:creationId xmlns:p14="http://schemas.microsoft.com/office/powerpoint/2010/main" val="423866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564F11-95FD-325A-5C5B-FD8038A9588C}"/>
              </a:ext>
            </a:extLst>
          </p:cNvPr>
          <p:cNvSpPr>
            <a:spLocks noGrp="1"/>
          </p:cNvSpPr>
          <p:nvPr>
            <p:ph type="body" idx="1"/>
          </p:nvPr>
        </p:nvSpPr>
        <p:spPr/>
        <p:txBody>
          <a:bodyPr/>
          <a:lstStyle/>
          <a:p>
            <a:r>
              <a:rPr lang="en-US" dirty="0">
                <a:solidFill>
                  <a:schemeClr val="bg1">
                    <a:lumMod val="50000"/>
                    <a:alpha val="99000"/>
                  </a:schemeClr>
                </a:solidFill>
              </a:rPr>
              <a:t>Floating Point Discussion</a:t>
            </a:r>
          </a:p>
          <a:p>
            <a:r>
              <a:rPr lang="en-US" dirty="0">
                <a:solidFill>
                  <a:schemeClr val="bg1">
                    <a:lumMod val="50000"/>
                    <a:alpha val="99000"/>
                  </a:schemeClr>
                </a:solidFill>
              </a:rPr>
              <a:t>The RISC-V Instruction Set Architecture</a:t>
            </a:r>
          </a:p>
          <a:p>
            <a:r>
              <a:rPr lang="en-US" dirty="0">
                <a:solidFill>
                  <a:schemeClr val="bg1">
                    <a:lumMod val="50000"/>
                    <a:alpha val="99000"/>
                  </a:schemeClr>
                </a:solidFill>
              </a:rPr>
              <a:t>Elements of Architecture: Registers</a:t>
            </a:r>
          </a:p>
          <a:p>
            <a:r>
              <a:rPr lang="en-US" dirty="0">
                <a:solidFill>
                  <a:schemeClr val="bg1">
                    <a:lumMod val="50000"/>
                    <a:alpha val="99000"/>
                  </a:schemeClr>
                </a:solidFill>
              </a:rPr>
              <a:t>Add/Sub Instructions</a:t>
            </a:r>
          </a:p>
          <a:p>
            <a:r>
              <a:rPr lang="en-US" dirty="0" err="1"/>
              <a:t>Immediates</a:t>
            </a:r>
            <a:endParaRPr lang="en-US" dirty="0"/>
          </a:p>
        </p:txBody>
      </p:sp>
      <p:sp>
        <p:nvSpPr>
          <p:cNvPr id="4" name="Title 3">
            <a:extLst>
              <a:ext uri="{FF2B5EF4-FFF2-40B4-BE49-F238E27FC236}">
                <a16:creationId xmlns:a16="http://schemas.microsoft.com/office/drawing/2014/main" id="{C47E76E6-F0BB-4659-02C8-6F7EF33DE229}"/>
              </a:ext>
            </a:extLst>
          </p:cNvPr>
          <p:cNvSpPr>
            <a:spLocks noGrp="1"/>
          </p:cNvSpPr>
          <p:nvPr>
            <p:ph type="title"/>
          </p:nvPr>
        </p:nvSpPr>
        <p:spPr/>
        <p:txBody>
          <a:bodyPr/>
          <a:lstStyle/>
          <a:p>
            <a:r>
              <a:rPr lang="en-US" dirty="0" err="1"/>
              <a:t>Immediates</a:t>
            </a:r>
            <a:endParaRPr lang="en-US" dirty="0"/>
          </a:p>
        </p:txBody>
      </p:sp>
    </p:spTree>
    <p:extLst>
      <p:ext uri="{BB962C8B-B14F-4D97-AF65-F5344CB8AC3E}">
        <p14:creationId xmlns:p14="http://schemas.microsoft.com/office/powerpoint/2010/main" val="3803704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360A93-A21F-EE67-E490-93BADBFF0DD8}"/>
              </a:ext>
            </a:extLst>
          </p:cNvPr>
          <p:cNvSpPr>
            <a:spLocks noGrp="1"/>
          </p:cNvSpPr>
          <p:nvPr>
            <p:ph type="title"/>
          </p:nvPr>
        </p:nvSpPr>
        <p:spPr/>
        <p:txBody>
          <a:bodyPr/>
          <a:lstStyle/>
          <a:p>
            <a:r>
              <a:rPr lang="en-US" dirty="0" err="1"/>
              <a:t>Immediates</a:t>
            </a:r>
            <a:endParaRPr lang="en-US" dirty="0"/>
          </a:p>
        </p:txBody>
      </p:sp>
      <p:sp>
        <p:nvSpPr>
          <p:cNvPr id="5" name="Content Placeholder 4">
            <a:extLst>
              <a:ext uri="{FF2B5EF4-FFF2-40B4-BE49-F238E27FC236}">
                <a16:creationId xmlns:a16="http://schemas.microsoft.com/office/drawing/2014/main" id="{0D95273E-48AE-5CED-79DD-26F262C749A3}"/>
              </a:ext>
            </a:extLst>
          </p:cNvPr>
          <p:cNvSpPr>
            <a:spLocks noGrp="1"/>
          </p:cNvSpPr>
          <p:nvPr>
            <p:ph idx="1"/>
          </p:nvPr>
        </p:nvSpPr>
        <p:spPr>
          <a:xfrm>
            <a:off x="288413" y="916711"/>
            <a:ext cx="11795340" cy="5347356"/>
          </a:xfrm>
        </p:spPr>
        <p:txBody>
          <a:bodyPr>
            <a:normAutofit/>
          </a:bodyPr>
          <a:lstStyle/>
          <a:p>
            <a:pPr marL="468313" indent="-382588">
              <a:spcBef>
                <a:spcPct val="0"/>
              </a:spcBef>
            </a:pPr>
            <a:r>
              <a:rPr lang="en-US" sz="2800" b="0" dirty="0" err="1">
                <a:solidFill>
                  <a:schemeClr val="accent4">
                    <a:alpha val="99000"/>
                  </a:schemeClr>
                </a:solidFill>
                <a:latin typeface="18 VAG Rounded Light   02390" pitchFamily="2" charset="0"/>
              </a:rPr>
              <a:t>Immediates</a:t>
            </a:r>
            <a:r>
              <a:rPr lang="en-US" sz="2800" dirty="0"/>
              <a:t> are numerical constants.</a:t>
            </a:r>
          </a:p>
          <a:p>
            <a:pPr marL="768872" lvl="1" indent="-382588"/>
            <a:r>
              <a:rPr lang="en-US" sz="2400" dirty="0"/>
              <a:t>They appear often in code; hence, they have separate instructions.</a:t>
            </a:r>
          </a:p>
          <a:p>
            <a:pPr marL="468313" indent="-382588"/>
            <a:r>
              <a:rPr lang="en-US" sz="2800" b="0" dirty="0">
                <a:solidFill>
                  <a:schemeClr val="accent4">
                    <a:alpha val="99000"/>
                  </a:schemeClr>
                </a:solidFill>
                <a:latin typeface="18 VAG Rounded Light   02390" pitchFamily="2" charset="0"/>
              </a:rPr>
              <a:t>Add Immediate </a:t>
            </a:r>
            <a:r>
              <a:rPr lang="en-US" sz="2800" dirty="0"/>
              <a:t>instruction:</a:t>
            </a:r>
          </a:p>
          <a:p>
            <a:pPr marL="468313" indent="-382588"/>
            <a:endParaRPr lang="en-US" sz="2800" dirty="0"/>
          </a:p>
          <a:p>
            <a:pPr marL="85725" indent="0">
              <a:buNone/>
            </a:pPr>
            <a:endParaRPr lang="en-US" sz="2800" dirty="0"/>
          </a:p>
        </p:txBody>
      </p:sp>
      <p:sp>
        <p:nvSpPr>
          <p:cNvPr id="6" name="TextBox 5">
            <a:extLst>
              <a:ext uri="{FF2B5EF4-FFF2-40B4-BE49-F238E27FC236}">
                <a16:creationId xmlns:a16="http://schemas.microsoft.com/office/drawing/2014/main" id="{40DDB107-D233-C2D5-D780-FEED8A443235}"/>
              </a:ext>
            </a:extLst>
          </p:cNvPr>
          <p:cNvSpPr txBox="1"/>
          <p:nvPr/>
        </p:nvSpPr>
        <p:spPr>
          <a:xfrm>
            <a:off x="730054" y="2386612"/>
            <a:ext cx="1018292" cy="1200329"/>
          </a:xfrm>
          <a:prstGeom prst="rect">
            <a:avLst/>
          </a:prstGeom>
          <a:noFill/>
        </p:spPr>
        <p:txBody>
          <a:bodyPr wrap="none" rtlCol="0">
            <a:spAutoFit/>
          </a:bodyPr>
          <a:lstStyle/>
          <a:p>
            <a:pPr algn="r"/>
            <a:r>
              <a:rPr lang="en-US" sz="2400" dirty="0">
                <a:solidFill>
                  <a:schemeClr val="accent2"/>
                </a:solidFill>
                <a:latin typeface="18 VAG Rounded Light   02390" pitchFamily="2" charset="0"/>
              </a:rPr>
              <a:t>RISC-V</a:t>
            </a:r>
            <a:br>
              <a:rPr lang="en-US" sz="2400" dirty="0">
                <a:solidFill>
                  <a:schemeClr val="accent1"/>
                </a:solidFill>
                <a:latin typeface="18 VAG Rounded Light   02390" pitchFamily="2" charset="0"/>
              </a:rPr>
            </a:br>
            <a:endParaRPr lang="en-US" sz="2400" dirty="0">
              <a:solidFill>
                <a:schemeClr val="accent1"/>
              </a:solidFill>
              <a:latin typeface="18 VAG Rounded Light   02390" pitchFamily="2" charset="0"/>
            </a:endParaRPr>
          </a:p>
          <a:p>
            <a:pPr algn="r"/>
            <a:r>
              <a:rPr lang="en-US" sz="2400" dirty="0">
                <a:solidFill>
                  <a:schemeClr val="bg1"/>
                </a:solidFill>
                <a:latin typeface="18 VAG Rounded Light   02390" pitchFamily="2" charset="0"/>
              </a:rPr>
              <a:t>C</a:t>
            </a:r>
          </a:p>
        </p:txBody>
      </p:sp>
      <p:sp>
        <p:nvSpPr>
          <p:cNvPr id="7" name="TextBox 6">
            <a:extLst>
              <a:ext uri="{FF2B5EF4-FFF2-40B4-BE49-F238E27FC236}">
                <a16:creationId xmlns:a16="http://schemas.microsoft.com/office/drawing/2014/main" id="{6EBA7FBB-580C-0644-C811-85165ED3FD62}"/>
              </a:ext>
            </a:extLst>
          </p:cNvPr>
          <p:cNvSpPr txBox="1"/>
          <p:nvPr/>
        </p:nvSpPr>
        <p:spPr>
          <a:xfrm>
            <a:off x="2036211" y="2386612"/>
            <a:ext cx="2581156" cy="1241430"/>
          </a:xfrm>
          <a:prstGeom prst="rect">
            <a:avLst/>
          </a:prstGeom>
          <a:noFill/>
        </p:spPr>
        <p:txBody>
          <a:bodyPr wrap="none" rtlCol="0">
            <a:spAutoFit/>
          </a:bodyPr>
          <a:lstStyle/>
          <a:p>
            <a:r>
              <a:rPr lang="en-US" sz="2400" b="1" dirty="0" err="1">
                <a:solidFill>
                  <a:schemeClr val="accent2"/>
                </a:solidFill>
                <a:latin typeface="Courier"/>
              </a:rPr>
              <a:t>addi</a:t>
            </a:r>
            <a:r>
              <a:rPr lang="en-US" sz="2400" b="1" dirty="0">
                <a:solidFill>
                  <a:schemeClr val="accent2"/>
                </a:solidFill>
                <a:latin typeface="Courier"/>
              </a:rPr>
              <a:t> x3,x4,</a:t>
            </a:r>
            <a:r>
              <a:rPr lang="en-US" sz="2400" b="1" dirty="0">
                <a:solidFill>
                  <a:schemeClr val="accent3"/>
                </a:solidFill>
                <a:latin typeface="Courier"/>
              </a:rPr>
              <a:t>10</a:t>
            </a:r>
            <a:br>
              <a:rPr lang="en-US" sz="2400" b="1" dirty="0">
                <a:solidFill>
                  <a:schemeClr val="accent3"/>
                </a:solidFill>
                <a:latin typeface="Courier New" panose="02070309020205020404" pitchFamily="49" charset="0"/>
                <a:cs typeface="Courier New" panose="02070309020205020404" pitchFamily="49" charset="0"/>
              </a:rPr>
            </a:br>
            <a:endParaRPr lang="en-US" sz="2400" b="1" dirty="0">
              <a:solidFill>
                <a:schemeClr val="accent3"/>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f = g </a:t>
            </a:r>
            <a:r>
              <a:rPr lang="en-US" sz="2400" b="1" dirty="0">
                <a:solidFill>
                  <a:schemeClr val="accent3"/>
                </a:solidFill>
                <a:latin typeface="Courier New" panose="02070309020205020404" pitchFamily="49" charset="0"/>
                <a:cs typeface="Courier New" panose="02070309020205020404" pitchFamily="49" charset="0"/>
              </a:rPr>
              <a:t>+ 10</a:t>
            </a:r>
            <a:r>
              <a:rPr lang="en-US" sz="2400" b="1" dirty="0">
                <a:solidFill>
                  <a:schemeClr val="bg1"/>
                </a:solidFill>
                <a:latin typeface="Courier New" panose="02070309020205020404" pitchFamily="49" charset="0"/>
                <a:cs typeface="Courier New" panose="02070309020205020404" pitchFamily="49" charset="0"/>
              </a:rPr>
              <a:t>;</a:t>
            </a:r>
          </a:p>
        </p:txBody>
      </p:sp>
      <p:sp>
        <p:nvSpPr>
          <p:cNvPr id="8" name="Freeform 7">
            <a:extLst>
              <a:ext uri="{FF2B5EF4-FFF2-40B4-BE49-F238E27FC236}">
                <a16:creationId xmlns:a16="http://schemas.microsoft.com/office/drawing/2014/main" id="{100B14FE-3A2D-435D-FD37-B0F32081DC36}"/>
              </a:ext>
            </a:extLst>
          </p:cNvPr>
          <p:cNvSpPr/>
          <p:nvPr/>
        </p:nvSpPr>
        <p:spPr>
          <a:xfrm>
            <a:off x="2253030" y="2839131"/>
            <a:ext cx="917466"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a:extLst>
              <a:ext uri="{FF2B5EF4-FFF2-40B4-BE49-F238E27FC236}">
                <a16:creationId xmlns:a16="http://schemas.microsoft.com/office/drawing/2014/main" id="{C7A4EDC7-46C2-79F2-BD52-456FEFA68B2C}"/>
              </a:ext>
            </a:extLst>
          </p:cNvPr>
          <p:cNvSpPr/>
          <p:nvPr/>
        </p:nvSpPr>
        <p:spPr>
          <a:xfrm>
            <a:off x="3069459" y="2839131"/>
            <a:ext cx="699242"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6C0C36F-C2B5-9080-4FF0-B7ABF39D106E}"/>
              </a:ext>
            </a:extLst>
          </p:cNvPr>
          <p:cNvSpPr txBox="1"/>
          <p:nvPr/>
        </p:nvSpPr>
        <p:spPr>
          <a:xfrm>
            <a:off x="5869196" y="2312429"/>
            <a:ext cx="6214558" cy="830997"/>
          </a:xfrm>
          <a:prstGeom prst="rect">
            <a:avLst/>
          </a:prstGeom>
          <a:noFill/>
        </p:spPr>
        <p:txBody>
          <a:bodyPr wrap="square" rtlCol="0">
            <a:spAutoFit/>
          </a:bodyPr>
          <a:lstStyle/>
          <a:p>
            <a:r>
              <a:rPr lang="en-US" sz="2400" dirty="0">
                <a:solidFill>
                  <a:schemeClr val="accent1"/>
                </a:solidFill>
                <a:latin typeface="18 VAG Rounded Light   02390" pitchFamily="2" charset="0"/>
              </a:rPr>
              <a:t>Syntax similar to </a:t>
            </a:r>
            <a:r>
              <a:rPr lang="en-US" sz="2400" b="1" dirty="0">
                <a:solidFill>
                  <a:schemeClr val="accent1"/>
                </a:solidFill>
                <a:latin typeface="Courier New" panose="02070309020205020404" pitchFamily="49" charset="0"/>
                <a:cs typeface="Courier New" panose="02070309020205020404" pitchFamily="49" charset="0"/>
              </a:rPr>
              <a:t>add</a:t>
            </a:r>
            <a:r>
              <a:rPr lang="en-US" sz="2400" dirty="0">
                <a:solidFill>
                  <a:schemeClr val="accent1"/>
                </a:solidFill>
                <a:latin typeface="18 VAG Rounded Light   02390" pitchFamily="2" charset="0"/>
              </a:rPr>
              <a:t> instruction. But the</a:t>
            </a:r>
            <a:br>
              <a:rPr lang="en-US" sz="2400" dirty="0">
                <a:solidFill>
                  <a:schemeClr val="accent1"/>
                </a:solidFill>
                <a:latin typeface="18 VAG Rounded Light   02390" pitchFamily="2" charset="0"/>
              </a:rPr>
            </a:br>
            <a:r>
              <a:rPr lang="en-US" sz="2400" i="1" dirty="0">
                <a:solidFill>
                  <a:schemeClr val="accent4"/>
                </a:solidFill>
                <a:latin typeface="18 VAG Rounded Light   02390" pitchFamily="2" charset="0"/>
              </a:rPr>
              <a:t>last</a:t>
            </a:r>
            <a:r>
              <a:rPr lang="en-US" sz="2400" dirty="0">
                <a:solidFill>
                  <a:schemeClr val="accent4"/>
                </a:solidFill>
                <a:latin typeface="18 VAG Rounded Light   02390" pitchFamily="2" charset="0"/>
              </a:rPr>
              <a:t> </a:t>
            </a:r>
            <a:r>
              <a:rPr lang="en-US" sz="2400" i="1" dirty="0">
                <a:solidFill>
                  <a:schemeClr val="accent4"/>
                </a:solidFill>
                <a:latin typeface="18 VAG Rounded Light   02390" pitchFamily="2" charset="0"/>
              </a:rPr>
              <a:t>operand</a:t>
            </a:r>
            <a:r>
              <a:rPr lang="en-US" sz="2400" dirty="0">
                <a:solidFill>
                  <a:schemeClr val="accent4"/>
                </a:solidFill>
                <a:latin typeface="18 VAG Rounded Light   02390" pitchFamily="2" charset="0"/>
              </a:rPr>
              <a:t> </a:t>
            </a:r>
            <a:r>
              <a:rPr lang="en-US" sz="2400" dirty="0">
                <a:solidFill>
                  <a:schemeClr val="accent1"/>
                </a:solidFill>
                <a:latin typeface="18 VAG Rounded Light   02390" pitchFamily="2" charset="0"/>
              </a:rPr>
              <a:t>must be </a:t>
            </a:r>
            <a:r>
              <a:rPr lang="en-US" sz="2400" i="1" dirty="0">
                <a:solidFill>
                  <a:schemeClr val="accent4"/>
                </a:solidFill>
                <a:latin typeface="18 VAG Rounded Light   02390" pitchFamily="2" charset="0"/>
              </a:rPr>
              <a:t>a number</a:t>
            </a:r>
            <a:r>
              <a:rPr lang="en-US" sz="2400" dirty="0">
                <a:solidFill>
                  <a:schemeClr val="accent1"/>
                </a:solidFill>
                <a:latin typeface="18 VAG Rounded Light   02390" pitchFamily="2" charset="0"/>
              </a:rPr>
              <a:t>, not a register.</a:t>
            </a:r>
          </a:p>
        </p:txBody>
      </p:sp>
    </p:spTree>
    <p:extLst>
      <p:ext uri="{BB962C8B-B14F-4D97-AF65-F5344CB8AC3E}">
        <p14:creationId xmlns:p14="http://schemas.microsoft.com/office/powerpoint/2010/main" val="21324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360A93-A21F-EE67-E490-93BADBFF0DD8}"/>
              </a:ext>
            </a:extLst>
          </p:cNvPr>
          <p:cNvSpPr>
            <a:spLocks noGrp="1"/>
          </p:cNvSpPr>
          <p:nvPr>
            <p:ph type="title"/>
          </p:nvPr>
        </p:nvSpPr>
        <p:spPr/>
        <p:txBody>
          <a:bodyPr/>
          <a:lstStyle/>
          <a:p>
            <a:r>
              <a:rPr lang="en-US" dirty="0" err="1"/>
              <a:t>Immediates</a:t>
            </a:r>
            <a:endParaRPr lang="en-US" dirty="0"/>
          </a:p>
        </p:txBody>
      </p:sp>
      <p:sp>
        <p:nvSpPr>
          <p:cNvPr id="5" name="Content Placeholder 4">
            <a:extLst>
              <a:ext uri="{FF2B5EF4-FFF2-40B4-BE49-F238E27FC236}">
                <a16:creationId xmlns:a16="http://schemas.microsoft.com/office/drawing/2014/main" id="{0D95273E-48AE-5CED-79DD-26F262C749A3}"/>
              </a:ext>
            </a:extLst>
          </p:cNvPr>
          <p:cNvSpPr>
            <a:spLocks noGrp="1"/>
          </p:cNvSpPr>
          <p:nvPr>
            <p:ph idx="1"/>
          </p:nvPr>
        </p:nvSpPr>
        <p:spPr>
          <a:xfrm>
            <a:off x="288413" y="916711"/>
            <a:ext cx="11795340" cy="5347356"/>
          </a:xfrm>
        </p:spPr>
        <p:txBody>
          <a:bodyPr>
            <a:normAutofit/>
          </a:bodyPr>
          <a:lstStyle/>
          <a:p>
            <a:pPr marL="468313" indent="-382588">
              <a:spcBef>
                <a:spcPct val="0"/>
              </a:spcBef>
            </a:pPr>
            <a:r>
              <a:rPr lang="en-US" sz="2800" b="0" dirty="0" err="1">
                <a:solidFill>
                  <a:schemeClr val="tx1">
                    <a:lumMod val="50000"/>
                    <a:lumOff val="50000"/>
                  </a:schemeClr>
                </a:solidFill>
                <a:latin typeface="18 VAG Rounded Light   02390" pitchFamily="2" charset="0"/>
              </a:rPr>
              <a:t>Immediates</a:t>
            </a:r>
            <a:r>
              <a:rPr lang="en-US" sz="2800" dirty="0">
                <a:solidFill>
                  <a:schemeClr val="tx1">
                    <a:lumMod val="50000"/>
                    <a:lumOff val="50000"/>
                  </a:schemeClr>
                </a:solidFill>
              </a:rPr>
              <a:t> are numerical constants.</a:t>
            </a:r>
          </a:p>
          <a:p>
            <a:pPr marL="768872" lvl="1" indent="-382588"/>
            <a:r>
              <a:rPr lang="en-US" sz="2400" dirty="0">
                <a:solidFill>
                  <a:schemeClr val="tx1">
                    <a:lumMod val="50000"/>
                    <a:lumOff val="50000"/>
                  </a:schemeClr>
                </a:solidFill>
              </a:rPr>
              <a:t>They appear often in code; hence, they have separate instructions.</a:t>
            </a:r>
          </a:p>
          <a:p>
            <a:pPr marL="468313" indent="-382588"/>
            <a:r>
              <a:rPr lang="en-US" sz="2800" b="0" dirty="0">
                <a:solidFill>
                  <a:schemeClr val="tx1">
                    <a:lumMod val="50000"/>
                    <a:lumOff val="50000"/>
                  </a:schemeClr>
                </a:solidFill>
                <a:latin typeface="18 VAG Rounded Light   02390" pitchFamily="2" charset="0"/>
              </a:rPr>
              <a:t>Add Immediate </a:t>
            </a:r>
            <a:r>
              <a:rPr lang="en-US" sz="2800" dirty="0">
                <a:solidFill>
                  <a:schemeClr val="tx1">
                    <a:lumMod val="50000"/>
                    <a:lumOff val="50000"/>
                  </a:schemeClr>
                </a:solidFill>
              </a:rPr>
              <a:t>instruction:</a:t>
            </a:r>
          </a:p>
          <a:p>
            <a:pPr marL="468313" indent="-382588"/>
            <a:endParaRPr lang="en-US" sz="2800" dirty="0"/>
          </a:p>
          <a:p>
            <a:pPr marL="85725" indent="0">
              <a:buNone/>
            </a:pPr>
            <a:endParaRPr lang="en-US" sz="2800" dirty="0"/>
          </a:p>
          <a:p>
            <a:pPr marL="468313" indent="-382588"/>
            <a:r>
              <a:rPr lang="en-US" sz="2800" dirty="0"/>
              <a:t>There is no </a:t>
            </a:r>
            <a:r>
              <a:rPr lang="en-US" sz="2800" b="0" dirty="0">
                <a:solidFill>
                  <a:schemeClr val="accent4">
                    <a:alpha val="99000"/>
                  </a:schemeClr>
                </a:solidFill>
                <a:latin typeface="18 VAG Rounded Light   02390" pitchFamily="2" charset="0"/>
              </a:rPr>
              <a:t>Subtract Immediate </a:t>
            </a:r>
            <a:r>
              <a:rPr lang="en-US" sz="2800" dirty="0"/>
              <a:t>instruction in RISC-V. Why? </a:t>
            </a:r>
          </a:p>
          <a:p>
            <a:pPr marL="768872" lvl="1" indent="-382588"/>
            <a:r>
              <a:rPr lang="en-US" sz="2400" dirty="0"/>
              <a:t>While there are </a:t>
            </a:r>
            <a:r>
              <a:rPr lang="en-US" sz="2400" b="1" dirty="0">
                <a:latin typeface="Courier New" panose="02070309020205020404" pitchFamily="49" charset="0"/>
                <a:cs typeface="Courier New" panose="02070309020205020404" pitchFamily="49" charset="0"/>
              </a:rPr>
              <a:t>add</a:t>
            </a:r>
            <a:r>
              <a:rPr lang="en-US" sz="2400" dirty="0"/>
              <a:t> and </a:t>
            </a:r>
            <a:r>
              <a:rPr lang="en-US" sz="2400" b="1" dirty="0">
                <a:latin typeface="Courier New" panose="02070309020205020404" pitchFamily="49" charset="0"/>
                <a:cs typeface="Courier New" panose="02070309020205020404" pitchFamily="49" charset="0"/>
              </a:rPr>
              <a:t>sub</a:t>
            </a:r>
            <a:r>
              <a:rPr lang="en-US" sz="2400" dirty="0"/>
              <a:t> instructions, to subtract an immediate, just use </a:t>
            </a:r>
            <a:r>
              <a:rPr lang="en-US" sz="2400" b="1" dirty="0" err="1">
                <a:latin typeface="Courier New" panose="02070309020205020404" pitchFamily="49" charset="0"/>
                <a:cs typeface="Courier New" panose="02070309020205020404" pitchFamily="49" charset="0"/>
              </a:rPr>
              <a:t>addi</a:t>
            </a:r>
            <a:r>
              <a:rPr lang="en-US" sz="2400" dirty="0"/>
              <a:t>:</a:t>
            </a:r>
          </a:p>
          <a:p>
            <a:pPr marL="768872" lvl="1" indent="-382588"/>
            <a:endParaRPr lang="en-US" sz="2400" dirty="0"/>
          </a:p>
          <a:p>
            <a:endParaRPr lang="en-US" sz="2800" dirty="0"/>
          </a:p>
        </p:txBody>
      </p:sp>
      <p:sp>
        <p:nvSpPr>
          <p:cNvPr id="6" name="TextBox 5">
            <a:extLst>
              <a:ext uri="{FF2B5EF4-FFF2-40B4-BE49-F238E27FC236}">
                <a16:creationId xmlns:a16="http://schemas.microsoft.com/office/drawing/2014/main" id="{40DDB107-D233-C2D5-D780-FEED8A443235}"/>
              </a:ext>
            </a:extLst>
          </p:cNvPr>
          <p:cNvSpPr txBox="1"/>
          <p:nvPr/>
        </p:nvSpPr>
        <p:spPr>
          <a:xfrm>
            <a:off x="730054" y="2386612"/>
            <a:ext cx="1018292" cy="1200329"/>
          </a:xfrm>
          <a:prstGeom prst="rect">
            <a:avLst/>
          </a:prstGeom>
          <a:noFill/>
        </p:spPr>
        <p:txBody>
          <a:bodyPr wrap="none" rtlCol="0">
            <a:spAutoFit/>
          </a:bodyPr>
          <a:lstStyle/>
          <a:p>
            <a:pPr algn="r"/>
            <a:r>
              <a:rPr lang="en-US" sz="2400" dirty="0">
                <a:solidFill>
                  <a:schemeClr val="tx1">
                    <a:lumMod val="50000"/>
                    <a:lumOff val="50000"/>
                  </a:schemeClr>
                </a:solidFill>
                <a:latin typeface="18 VAG Rounded Light   02390" pitchFamily="2" charset="0"/>
              </a:rPr>
              <a:t>RISC-V</a:t>
            </a:r>
            <a:br>
              <a:rPr lang="en-US" sz="2400" dirty="0">
                <a:solidFill>
                  <a:schemeClr val="tx1">
                    <a:lumMod val="50000"/>
                    <a:lumOff val="50000"/>
                  </a:schemeClr>
                </a:solidFill>
                <a:latin typeface="18 VAG Rounded Light   02390" pitchFamily="2" charset="0"/>
              </a:rPr>
            </a:br>
            <a:endParaRPr lang="en-US" sz="2400" dirty="0">
              <a:solidFill>
                <a:schemeClr val="tx1">
                  <a:lumMod val="50000"/>
                  <a:lumOff val="50000"/>
                </a:schemeClr>
              </a:solidFill>
              <a:latin typeface="18 VAG Rounded Light   02390" pitchFamily="2" charset="0"/>
            </a:endParaRPr>
          </a:p>
          <a:p>
            <a:pPr algn="r"/>
            <a:r>
              <a:rPr lang="en-US" sz="2400" dirty="0">
                <a:solidFill>
                  <a:schemeClr val="tx1">
                    <a:lumMod val="50000"/>
                    <a:lumOff val="50000"/>
                  </a:schemeClr>
                </a:solidFill>
                <a:latin typeface="18 VAG Rounded Light   02390" pitchFamily="2" charset="0"/>
              </a:rPr>
              <a:t>C</a:t>
            </a:r>
          </a:p>
        </p:txBody>
      </p:sp>
      <p:sp>
        <p:nvSpPr>
          <p:cNvPr id="7" name="TextBox 6">
            <a:extLst>
              <a:ext uri="{FF2B5EF4-FFF2-40B4-BE49-F238E27FC236}">
                <a16:creationId xmlns:a16="http://schemas.microsoft.com/office/drawing/2014/main" id="{6EBA7FBB-580C-0644-C811-85165ED3FD62}"/>
              </a:ext>
            </a:extLst>
          </p:cNvPr>
          <p:cNvSpPr txBox="1"/>
          <p:nvPr/>
        </p:nvSpPr>
        <p:spPr>
          <a:xfrm>
            <a:off x="2036211" y="2386612"/>
            <a:ext cx="2581156" cy="1241430"/>
          </a:xfrm>
          <a:prstGeom prst="rect">
            <a:avLst/>
          </a:prstGeom>
          <a:noFill/>
        </p:spPr>
        <p:txBody>
          <a:bodyPr wrap="none" rtlCol="0">
            <a:spAutoFit/>
          </a:bodyPr>
          <a:lstStyle/>
          <a:p>
            <a:r>
              <a:rPr lang="en-US" sz="2400" b="1" dirty="0" err="1">
                <a:solidFill>
                  <a:schemeClr val="tx1">
                    <a:lumMod val="50000"/>
                    <a:lumOff val="50000"/>
                  </a:schemeClr>
                </a:solidFill>
                <a:latin typeface="Courier"/>
              </a:rPr>
              <a:t>addi</a:t>
            </a:r>
            <a:r>
              <a:rPr lang="en-US" sz="2400" b="1" dirty="0">
                <a:solidFill>
                  <a:schemeClr val="tx1">
                    <a:lumMod val="50000"/>
                    <a:lumOff val="50000"/>
                  </a:schemeClr>
                </a:solidFill>
                <a:latin typeface="Courier"/>
              </a:rPr>
              <a:t> x3,x4,10</a:t>
            </a:r>
            <a:br>
              <a:rPr lang="en-US" sz="2400" b="1" dirty="0">
                <a:solidFill>
                  <a:schemeClr val="tx1">
                    <a:lumMod val="50000"/>
                    <a:lumOff val="50000"/>
                  </a:schemeClr>
                </a:solidFill>
                <a:latin typeface="Courier New" panose="02070309020205020404" pitchFamily="49" charset="0"/>
                <a:cs typeface="Courier New" panose="02070309020205020404" pitchFamily="49" charset="0"/>
              </a:rPr>
            </a:br>
            <a:endParaRPr lang="en-US" sz="2400" b="1" dirty="0">
              <a:solidFill>
                <a:schemeClr val="tx1">
                  <a:lumMod val="50000"/>
                  <a:lumOff val="50000"/>
                </a:schemeClr>
              </a:solidFill>
              <a:latin typeface="Courier New" panose="02070309020205020404" pitchFamily="49" charset="0"/>
              <a:cs typeface="Courier New" panose="02070309020205020404" pitchFamily="49" charset="0"/>
            </a:endParaRPr>
          </a:p>
          <a:p>
            <a:r>
              <a:rPr lang="en-US" sz="2400" b="1" dirty="0">
                <a:solidFill>
                  <a:schemeClr val="tx1">
                    <a:lumMod val="50000"/>
                    <a:lumOff val="50000"/>
                  </a:schemeClr>
                </a:solidFill>
                <a:latin typeface="Courier New" panose="02070309020205020404" pitchFamily="49" charset="0"/>
                <a:cs typeface="Courier New" panose="02070309020205020404" pitchFamily="49" charset="0"/>
              </a:rPr>
              <a:t>f = g </a:t>
            </a:r>
            <a:r>
              <a:rPr lang="en-US" sz="2400" b="1" dirty="0">
                <a:solidFill>
                  <a:schemeClr val="accent3"/>
                </a:solidFill>
                <a:latin typeface="Courier New" panose="02070309020205020404" pitchFamily="49" charset="0"/>
                <a:cs typeface="Courier New" panose="02070309020205020404" pitchFamily="49" charset="0"/>
              </a:rPr>
              <a:t>+ 10</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a:t>
            </a:r>
          </a:p>
        </p:txBody>
      </p:sp>
      <p:sp>
        <p:nvSpPr>
          <p:cNvPr id="8" name="Freeform 7">
            <a:extLst>
              <a:ext uri="{FF2B5EF4-FFF2-40B4-BE49-F238E27FC236}">
                <a16:creationId xmlns:a16="http://schemas.microsoft.com/office/drawing/2014/main" id="{100B14FE-3A2D-435D-FD37-B0F32081DC36}"/>
              </a:ext>
            </a:extLst>
          </p:cNvPr>
          <p:cNvSpPr/>
          <p:nvPr/>
        </p:nvSpPr>
        <p:spPr>
          <a:xfrm>
            <a:off x="2253030" y="2839131"/>
            <a:ext cx="917466"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solidFill>
              <a:schemeClr val="tx1">
                <a:lumMod val="50000"/>
                <a:lumOff val="5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a:extLst>
              <a:ext uri="{FF2B5EF4-FFF2-40B4-BE49-F238E27FC236}">
                <a16:creationId xmlns:a16="http://schemas.microsoft.com/office/drawing/2014/main" id="{C7A4EDC7-46C2-79F2-BD52-456FEFA68B2C}"/>
              </a:ext>
            </a:extLst>
          </p:cNvPr>
          <p:cNvSpPr/>
          <p:nvPr/>
        </p:nvSpPr>
        <p:spPr>
          <a:xfrm>
            <a:off x="3069459" y="2839131"/>
            <a:ext cx="699242"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solidFill>
              <a:schemeClr val="tx1">
                <a:lumMod val="50000"/>
                <a:lumOff val="50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6C0C36F-C2B5-9080-4FF0-B7ABF39D106E}"/>
              </a:ext>
            </a:extLst>
          </p:cNvPr>
          <p:cNvSpPr txBox="1"/>
          <p:nvPr/>
        </p:nvSpPr>
        <p:spPr>
          <a:xfrm>
            <a:off x="5869196" y="2312429"/>
            <a:ext cx="6214558" cy="830997"/>
          </a:xfrm>
          <a:prstGeom prst="rect">
            <a:avLst/>
          </a:prstGeom>
          <a:noFill/>
        </p:spPr>
        <p:txBody>
          <a:bodyPr wrap="square" rtlCol="0">
            <a:spAutoFit/>
          </a:bodyPr>
          <a:lstStyle/>
          <a:p>
            <a:r>
              <a:rPr lang="en-US" sz="2400" dirty="0">
                <a:solidFill>
                  <a:schemeClr val="tx1">
                    <a:lumMod val="50000"/>
                    <a:lumOff val="50000"/>
                  </a:schemeClr>
                </a:solidFill>
                <a:latin typeface="18 VAG Rounded Light   02390" pitchFamily="2" charset="0"/>
              </a:rPr>
              <a:t>Syntax similar to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add</a:t>
            </a:r>
            <a:r>
              <a:rPr lang="en-US" sz="2400" dirty="0">
                <a:solidFill>
                  <a:schemeClr val="tx1">
                    <a:lumMod val="50000"/>
                    <a:lumOff val="50000"/>
                  </a:schemeClr>
                </a:solidFill>
                <a:latin typeface="18 VAG Rounded Light   02390" pitchFamily="2" charset="0"/>
              </a:rPr>
              <a:t> instruction. But the</a:t>
            </a:r>
            <a:br>
              <a:rPr lang="en-US" sz="2400" dirty="0">
                <a:solidFill>
                  <a:schemeClr val="tx1">
                    <a:lumMod val="50000"/>
                    <a:lumOff val="50000"/>
                  </a:schemeClr>
                </a:solidFill>
                <a:latin typeface="18 VAG Rounded Light   02390" pitchFamily="2" charset="0"/>
              </a:rPr>
            </a:br>
            <a:r>
              <a:rPr lang="en-US" sz="2400" i="1" dirty="0">
                <a:solidFill>
                  <a:schemeClr val="tx1">
                    <a:lumMod val="50000"/>
                    <a:lumOff val="50000"/>
                  </a:schemeClr>
                </a:solidFill>
                <a:latin typeface="18 VAG Rounded Light   02390" pitchFamily="2" charset="0"/>
              </a:rPr>
              <a:t>last</a:t>
            </a:r>
            <a:r>
              <a:rPr lang="en-US" sz="2400" dirty="0">
                <a:solidFill>
                  <a:schemeClr val="tx1">
                    <a:lumMod val="50000"/>
                    <a:lumOff val="50000"/>
                  </a:schemeClr>
                </a:solidFill>
                <a:latin typeface="18 VAG Rounded Light   02390" pitchFamily="2" charset="0"/>
              </a:rPr>
              <a:t> </a:t>
            </a:r>
            <a:r>
              <a:rPr lang="en-US" sz="2400" i="1" dirty="0">
                <a:solidFill>
                  <a:schemeClr val="tx1">
                    <a:lumMod val="50000"/>
                    <a:lumOff val="50000"/>
                  </a:schemeClr>
                </a:solidFill>
                <a:latin typeface="18 VAG Rounded Light   02390" pitchFamily="2" charset="0"/>
              </a:rPr>
              <a:t>operand</a:t>
            </a:r>
            <a:r>
              <a:rPr lang="en-US" sz="2400" dirty="0">
                <a:solidFill>
                  <a:schemeClr val="tx1">
                    <a:lumMod val="50000"/>
                    <a:lumOff val="50000"/>
                  </a:schemeClr>
                </a:solidFill>
                <a:latin typeface="18 VAG Rounded Light   02390" pitchFamily="2" charset="0"/>
              </a:rPr>
              <a:t> must be a number, not a register.</a:t>
            </a:r>
          </a:p>
        </p:txBody>
      </p:sp>
      <p:sp>
        <p:nvSpPr>
          <p:cNvPr id="11" name="TextBox 10">
            <a:extLst>
              <a:ext uri="{FF2B5EF4-FFF2-40B4-BE49-F238E27FC236}">
                <a16:creationId xmlns:a16="http://schemas.microsoft.com/office/drawing/2014/main" id="{D075D29C-6A5B-9AAB-E6F3-2EB92CE00DE6}"/>
              </a:ext>
            </a:extLst>
          </p:cNvPr>
          <p:cNvSpPr txBox="1"/>
          <p:nvPr/>
        </p:nvSpPr>
        <p:spPr>
          <a:xfrm>
            <a:off x="730054" y="4539143"/>
            <a:ext cx="1018292" cy="1200329"/>
          </a:xfrm>
          <a:prstGeom prst="rect">
            <a:avLst/>
          </a:prstGeom>
          <a:noFill/>
        </p:spPr>
        <p:txBody>
          <a:bodyPr wrap="none" rtlCol="0">
            <a:spAutoFit/>
          </a:bodyPr>
          <a:lstStyle/>
          <a:p>
            <a:pPr algn="r"/>
            <a:r>
              <a:rPr lang="en-US" sz="2400" dirty="0">
                <a:solidFill>
                  <a:schemeClr val="accent2"/>
                </a:solidFill>
                <a:latin typeface="18 VAG Rounded Light   02390" pitchFamily="2" charset="0"/>
              </a:rPr>
              <a:t>RISC-V</a:t>
            </a:r>
            <a:br>
              <a:rPr lang="en-US" sz="2400" dirty="0">
                <a:solidFill>
                  <a:schemeClr val="accent1"/>
                </a:solidFill>
                <a:latin typeface="18 VAG Rounded Light   02390" pitchFamily="2" charset="0"/>
              </a:rPr>
            </a:br>
            <a:endParaRPr lang="en-US" sz="2400" dirty="0">
              <a:solidFill>
                <a:schemeClr val="accent1"/>
              </a:solidFill>
              <a:latin typeface="18 VAG Rounded Light   02390" pitchFamily="2" charset="0"/>
            </a:endParaRPr>
          </a:p>
          <a:p>
            <a:pPr algn="r"/>
            <a:r>
              <a:rPr lang="en-US" sz="2400" dirty="0">
                <a:solidFill>
                  <a:schemeClr val="bg1"/>
                </a:solidFill>
                <a:latin typeface="18 VAG Rounded Light   02390" pitchFamily="2" charset="0"/>
              </a:rPr>
              <a:t>C</a:t>
            </a:r>
          </a:p>
        </p:txBody>
      </p:sp>
      <p:sp>
        <p:nvSpPr>
          <p:cNvPr id="12" name="TextBox 11">
            <a:extLst>
              <a:ext uri="{FF2B5EF4-FFF2-40B4-BE49-F238E27FC236}">
                <a16:creationId xmlns:a16="http://schemas.microsoft.com/office/drawing/2014/main" id="{A323153A-512C-FA98-7B63-B0BEF7D86D4C}"/>
              </a:ext>
            </a:extLst>
          </p:cNvPr>
          <p:cNvSpPr txBox="1"/>
          <p:nvPr/>
        </p:nvSpPr>
        <p:spPr>
          <a:xfrm>
            <a:off x="2036211" y="4539143"/>
            <a:ext cx="2765501" cy="1200329"/>
          </a:xfrm>
          <a:prstGeom prst="rect">
            <a:avLst/>
          </a:prstGeom>
          <a:noFill/>
        </p:spPr>
        <p:txBody>
          <a:bodyPr wrap="none" rtlCol="0">
            <a:spAutoFit/>
          </a:bodyPr>
          <a:lstStyle/>
          <a:p>
            <a:r>
              <a:rPr lang="en-US" sz="2400" b="1" dirty="0" err="1">
                <a:solidFill>
                  <a:schemeClr val="accent2"/>
                </a:solidFill>
                <a:latin typeface="Courier"/>
              </a:rPr>
              <a:t>addi</a:t>
            </a:r>
            <a:r>
              <a:rPr lang="en-US" sz="2400" b="1" dirty="0">
                <a:solidFill>
                  <a:schemeClr val="accent2"/>
                </a:solidFill>
                <a:latin typeface="Courier"/>
              </a:rPr>
              <a:t> x3,x4,</a:t>
            </a:r>
            <a:r>
              <a:rPr lang="en-US" sz="2400" b="1" dirty="0">
                <a:solidFill>
                  <a:schemeClr val="accent3"/>
                </a:solidFill>
                <a:latin typeface="Courier"/>
              </a:rPr>
              <a:t>-10</a:t>
            </a:r>
            <a:br>
              <a:rPr lang="en-US" sz="2400" b="1" dirty="0">
                <a:solidFill>
                  <a:schemeClr val="accent1"/>
                </a:solidFill>
                <a:latin typeface="Courier New" panose="02070309020205020404" pitchFamily="49" charset="0"/>
                <a:cs typeface="Courier New" panose="02070309020205020404" pitchFamily="49" charset="0"/>
              </a:rPr>
            </a:br>
            <a:endParaRPr lang="en-US" sz="2400" b="1" dirty="0">
              <a:solidFill>
                <a:schemeClr val="accent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f = g </a:t>
            </a:r>
            <a:r>
              <a:rPr lang="en-US" sz="2400" b="1" dirty="0">
                <a:solidFill>
                  <a:schemeClr val="accent3"/>
                </a:solidFill>
                <a:latin typeface="Courier New" panose="02070309020205020404" pitchFamily="49" charset="0"/>
                <a:cs typeface="Courier New" panose="02070309020205020404" pitchFamily="49" charset="0"/>
              </a:rPr>
              <a:t>- 10</a:t>
            </a:r>
            <a:r>
              <a:rPr lang="en-US" sz="2400" b="1" dirty="0">
                <a:solidFill>
                  <a:schemeClr val="bg1"/>
                </a:solidFill>
                <a:latin typeface="Courier New" panose="02070309020205020404" pitchFamily="49" charset="0"/>
                <a:cs typeface="Courier New" panose="02070309020205020404" pitchFamily="49" charset="0"/>
              </a:rPr>
              <a:t>;</a:t>
            </a:r>
          </a:p>
        </p:txBody>
      </p:sp>
      <p:sp>
        <p:nvSpPr>
          <p:cNvPr id="13" name="Freeform 12">
            <a:extLst>
              <a:ext uri="{FF2B5EF4-FFF2-40B4-BE49-F238E27FC236}">
                <a16:creationId xmlns:a16="http://schemas.microsoft.com/office/drawing/2014/main" id="{650BE63F-00C6-884F-4F8B-254152DE98AE}"/>
              </a:ext>
            </a:extLst>
          </p:cNvPr>
          <p:cNvSpPr/>
          <p:nvPr/>
        </p:nvSpPr>
        <p:spPr>
          <a:xfrm>
            <a:off x="2253030" y="4991662"/>
            <a:ext cx="917466"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a:extLst>
              <a:ext uri="{FF2B5EF4-FFF2-40B4-BE49-F238E27FC236}">
                <a16:creationId xmlns:a16="http://schemas.microsoft.com/office/drawing/2014/main" id="{0BB35751-154F-B07D-0592-C1564F1E4494}"/>
              </a:ext>
            </a:extLst>
          </p:cNvPr>
          <p:cNvSpPr/>
          <p:nvPr/>
        </p:nvSpPr>
        <p:spPr>
          <a:xfrm>
            <a:off x="3069459" y="4991662"/>
            <a:ext cx="699242"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E33B0191-4B18-387F-A0D4-92EB162C3B2C}"/>
              </a:ext>
            </a:extLst>
          </p:cNvPr>
          <p:cNvSpPr/>
          <p:nvPr/>
        </p:nvSpPr>
        <p:spPr>
          <a:xfrm>
            <a:off x="4119078" y="2386612"/>
            <a:ext cx="498289" cy="452519"/>
          </a:xfrm>
          <a:prstGeom prst="rect">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18 VAG Rounded Light   02390" pitchFamily="2" charset="0"/>
            </a:endParaRPr>
          </a:p>
        </p:txBody>
      </p:sp>
      <p:sp>
        <p:nvSpPr>
          <p:cNvPr id="16" name="Rectangle 15">
            <a:extLst>
              <a:ext uri="{FF2B5EF4-FFF2-40B4-BE49-F238E27FC236}">
                <a16:creationId xmlns:a16="http://schemas.microsoft.com/office/drawing/2014/main" id="{62D2330E-87EB-7134-D568-617FBE417728}"/>
              </a:ext>
            </a:extLst>
          </p:cNvPr>
          <p:cNvSpPr/>
          <p:nvPr/>
        </p:nvSpPr>
        <p:spPr>
          <a:xfrm>
            <a:off x="4119078" y="4539143"/>
            <a:ext cx="699242" cy="452519"/>
          </a:xfrm>
          <a:prstGeom prst="rect">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18 VAG Rounded Light   02390" pitchFamily="2" charset="0"/>
            </a:endParaRPr>
          </a:p>
        </p:txBody>
      </p:sp>
      <p:sp>
        <p:nvSpPr>
          <p:cNvPr id="17" name="Rectangle 16">
            <a:extLst>
              <a:ext uri="{FF2B5EF4-FFF2-40B4-BE49-F238E27FC236}">
                <a16:creationId xmlns:a16="http://schemas.microsoft.com/office/drawing/2014/main" id="{FD9C0AC2-408A-161B-BCC6-5FD701F9C642}"/>
              </a:ext>
            </a:extLst>
          </p:cNvPr>
          <p:cNvSpPr/>
          <p:nvPr/>
        </p:nvSpPr>
        <p:spPr>
          <a:xfrm>
            <a:off x="5869195" y="4655688"/>
            <a:ext cx="6214557" cy="1601681"/>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r>
              <a:rPr lang="en-US" sz="2400" b="1" dirty="0">
                <a:latin typeface="18 VAG Rounded Bold   07390" pitchFamily="2" charset="0"/>
              </a:rPr>
              <a:t>R</a:t>
            </a:r>
            <a:r>
              <a:rPr lang="en-US" sz="2400" dirty="0">
                <a:latin typeface="18 VAG Rounded Light   02390" pitchFamily="2" charset="0"/>
              </a:rPr>
              <a:t>ISC Philosophy: </a:t>
            </a:r>
            <a:r>
              <a:rPr lang="en-US" sz="2400" b="1" dirty="0">
                <a:latin typeface="18 VAG Rounded Bold   07390" pitchFamily="2" charset="0"/>
              </a:rPr>
              <a:t>Reduce</a:t>
            </a:r>
            <a:r>
              <a:rPr lang="en-US" sz="2400" dirty="0">
                <a:latin typeface="18 VAG Rounded Light   02390" pitchFamily="2" charset="0"/>
              </a:rPr>
              <a:t> the possible types of operations to an absolute minimum.</a:t>
            </a:r>
          </a:p>
          <a:p>
            <a:r>
              <a:rPr lang="en-US" sz="2400" dirty="0">
                <a:latin typeface="18 VAG Rounded Light   02390" pitchFamily="2" charset="0"/>
              </a:rPr>
              <a:t>If an operation can be decomposed into a simpler operation, don’t include it in the ISA.</a:t>
            </a:r>
          </a:p>
        </p:txBody>
      </p:sp>
    </p:spTree>
    <p:extLst>
      <p:ext uri="{BB962C8B-B14F-4D97-AF65-F5344CB8AC3E}">
        <p14:creationId xmlns:p14="http://schemas.microsoft.com/office/powerpoint/2010/main" val="43717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Grp="1" noChangeArrowheads="1"/>
          </p:cNvSpPr>
          <p:nvPr>
            <p:ph type="title"/>
          </p:nvPr>
        </p:nvSpPr>
        <p:spPr>
          <a:ln/>
        </p:spPr>
        <p:txBody>
          <a:bodyPr/>
          <a:lstStyle/>
          <a:p>
            <a:r>
              <a:rPr lang="en-US"/>
              <a:t>Register Zero</a:t>
            </a:r>
          </a:p>
        </p:txBody>
      </p:sp>
      <p:sp>
        <p:nvSpPr>
          <p:cNvPr id="31750" name="Rectangle 6"/>
          <p:cNvSpPr>
            <a:spLocks noGrp="1" noChangeArrowheads="1"/>
          </p:cNvSpPr>
          <p:nvPr>
            <p:ph idx="1"/>
          </p:nvPr>
        </p:nvSpPr>
        <p:spPr>
          <a:ln/>
        </p:spPr>
        <p:txBody>
          <a:bodyPr>
            <a:noAutofit/>
          </a:bodyPr>
          <a:lstStyle/>
          <a:p>
            <a:pPr marL="468313" indent="-382588"/>
            <a:r>
              <a:rPr lang="en-US" sz="2800" dirty="0"/>
              <a:t>One particular immediate, the number zero (</a:t>
            </a:r>
            <a:r>
              <a:rPr lang="en-US" sz="2800" dirty="0">
                <a:solidFill>
                  <a:schemeClr val="accent3"/>
                </a:solidFill>
                <a:latin typeface="Courier New" panose="02070309020205020404" pitchFamily="49" charset="0"/>
                <a:cs typeface="Courier New" panose="02070309020205020404" pitchFamily="49" charset="0"/>
              </a:rPr>
              <a:t>0</a:t>
            </a:r>
            <a:r>
              <a:rPr lang="en-US" sz="2800" dirty="0"/>
              <a:t>),</a:t>
            </a:r>
            <a:br>
              <a:rPr lang="en-US" sz="2800" dirty="0"/>
            </a:br>
            <a:r>
              <a:rPr lang="en-US" sz="2800" dirty="0"/>
              <a:t>appears very often in code.</a:t>
            </a:r>
          </a:p>
          <a:p>
            <a:pPr marL="468313" indent="-382588"/>
            <a:r>
              <a:rPr lang="en-US" sz="2800" dirty="0"/>
              <a:t>RISC-V hardwires the register zero (</a:t>
            </a:r>
            <a:r>
              <a:rPr lang="en-US" sz="2800" dirty="0">
                <a:solidFill>
                  <a:schemeClr val="accent3"/>
                </a:solidFill>
                <a:latin typeface="Courier"/>
              </a:rPr>
              <a:t>x0</a:t>
            </a:r>
            <a:r>
              <a:rPr lang="en-US" sz="2800" dirty="0"/>
              <a:t>) to value </a:t>
            </a:r>
            <a:r>
              <a:rPr lang="en-US" sz="2800" dirty="0">
                <a:solidFill>
                  <a:schemeClr val="accent3"/>
                </a:solidFill>
                <a:latin typeface="Courier New" panose="02070309020205020404" pitchFamily="49" charset="0"/>
                <a:cs typeface="Courier New" panose="02070309020205020404" pitchFamily="49" charset="0"/>
              </a:rPr>
              <a:t>0</a:t>
            </a:r>
            <a:r>
              <a:rPr lang="en-US" sz="2800" dirty="0"/>
              <a:t>:</a:t>
            </a:r>
          </a:p>
          <a:p>
            <a:pPr marL="468313" indent="-382588">
              <a:lnSpc>
                <a:spcPct val="85000"/>
              </a:lnSpc>
            </a:pPr>
            <a:endParaRPr lang="en-US" sz="2800" dirty="0"/>
          </a:p>
          <a:p>
            <a:pPr marL="468313" indent="-382588">
              <a:lnSpc>
                <a:spcPct val="85000"/>
              </a:lnSpc>
            </a:pPr>
            <a:endParaRPr lang="en-US" sz="2800" dirty="0"/>
          </a:p>
          <a:p>
            <a:pPr marL="468313" indent="-382588">
              <a:lnSpc>
                <a:spcPct val="85000"/>
              </a:lnSpc>
            </a:pPr>
            <a:endParaRPr lang="en-US" sz="2800" dirty="0"/>
          </a:p>
          <a:p>
            <a:pPr marL="468313" indent="-382588">
              <a:lnSpc>
                <a:spcPct val="85000"/>
              </a:lnSpc>
            </a:pPr>
            <a:endParaRPr lang="en-US" sz="2800" dirty="0"/>
          </a:p>
          <a:p>
            <a:pPr marL="468313" indent="-382588">
              <a:lnSpc>
                <a:spcPct val="85000"/>
              </a:lnSpc>
            </a:pPr>
            <a:endParaRPr lang="en-US" sz="2800" dirty="0"/>
          </a:p>
          <a:p>
            <a:pPr marL="468313" indent="-382588">
              <a:lnSpc>
                <a:spcPct val="85000"/>
              </a:lnSpc>
            </a:pPr>
            <a:endParaRPr lang="en-US" sz="2800" dirty="0"/>
          </a:p>
          <a:p>
            <a:pPr marL="468313" indent="-382588">
              <a:lnSpc>
                <a:spcPct val="85000"/>
              </a:lnSpc>
            </a:pPr>
            <a:r>
              <a:rPr lang="en-US" sz="2800" dirty="0"/>
              <a:t>Defined in hardware, so an instruction     </a:t>
            </a:r>
            <a:r>
              <a:rPr lang="en-US" sz="2800" dirty="0">
                <a:solidFill>
                  <a:schemeClr val="accent2">
                    <a:alpha val="99000"/>
                  </a:schemeClr>
                </a:solidFill>
                <a:latin typeface="Courier"/>
              </a:rPr>
              <a:t>add x0,x3,x4</a:t>
            </a:r>
            <a:r>
              <a:rPr lang="en-US" sz="2800" dirty="0">
                <a:solidFill>
                  <a:schemeClr val="accent2">
                    <a:alpha val="99000"/>
                  </a:schemeClr>
                </a:solidFill>
              </a:rPr>
              <a:t> </a:t>
            </a:r>
            <a:br>
              <a:rPr lang="en-US" sz="2800" dirty="0"/>
            </a:br>
            <a:r>
              <a:rPr lang="en-US" sz="2800" dirty="0"/>
              <a:t>will not do anything!</a:t>
            </a:r>
            <a:endParaRPr lang="en-US" sz="2400" dirty="0"/>
          </a:p>
        </p:txBody>
      </p:sp>
      <p:sp>
        <p:nvSpPr>
          <p:cNvPr id="2" name="TextBox 1">
            <a:extLst>
              <a:ext uri="{FF2B5EF4-FFF2-40B4-BE49-F238E27FC236}">
                <a16:creationId xmlns:a16="http://schemas.microsoft.com/office/drawing/2014/main" id="{6960B741-F0B3-C31D-FDA9-C55DA92AD5EE}"/>
              </a:ext>
            </a:extLst>
          </p:cNvPr>
          <p:cNvSpPr txBox="1"/>
          <p:nvPr/>
        </p:nvSpPr>
        <p:spPr>
          <a:xfrm>
            <a:off x="730054" y="2468291"/>
            <a:ext cx="1018292" cy="1200329"/>
          </a:xfrm>
          <a:prstGeom prst="rect">
            <a:avLst/>
          </a:prstGeom>
          <a:noFill/>
        </p:spPr>
        <p:txBody>
          <a:bodyPr wrap="none" rtlCol="0">
            <a:spAutoFit/>
          </a:bodyPr>
          <a:lstStyle/>
          <a:p>
            <a:pPr algn="r"/>
            <a:r>
              <a:rPr lang="en-US" sz="2400" dirty="0">
                <a:solidFill>
                  <a:schemeClr val="accent2"/>
                </a:solidFill>
                <a:latin typeface="18 VAG Rounded Light   02390" pitchFamily="2" charset="0"/>
              </a:rPr>
              <a:t>RISC-V</a:t>
            </a:r>
            <a:br>
              <a:rPr lang="en-US" sz="2400" dirty="0">
                <a:solidFill>
                  <a:schemeClr val="accent1"/>
                </a:solidFill>
                <a:latin typeface="18 VAG Rounded Light   02390" pitchFamily="2" charset="0"/>
              </a:rPr>
            </a:br>
            <a:endParaRPr lang="en-US" sz="2400" dirty="0">
              <a:solidFill>
                <a:schemeClr val="accent1"/>
              </a:solidFill>
              <a:latin typeface="18 VAG Rounded Light   02390" pitchFamily="2" charset="0"/>
            </a:endParaRPr>
          </a:p>
          <a:p>
            <a:pPr algn="r"/>
            <a:r>
              <a:rPr lang="en-US" sz="2400" dirty="0">
                <a:solidFill>
                  <a:schemeClr val="bg1"/>
                </a:solidFill>
                <a:latin typeface="18 VAG Rounded Light   02390" pitchFamily="2" charset="0"/>
              </a:rPr>
              <a:t>C</a:t>
            </a:r>
          </a:p>
        </p:txBody>
      </p:sp>
      <p:sp>
        <p:nvSpPr>
          <p:cNvPr id="3" name="TextBox 2">
            <a:extLst>
              <a:ext uri="{FF2B5EF4-FFF2-40B4-BE49-F238E27FC236}">
                <a16:creationId xmlns:a16="http://schemas.microsoft.com/office/drawing/2014/main" id="{897E9D8F-1A05-2507-646E-AB97A4AB2F4F}"/>
              </a:ext>
            </a:extLst>
          </p:cNvPr>
          <p:cNvSpPr txBox="1"/>
          <p:nvPr/>
        </p:nvSpPr>
        <p:spPr>
          <a:xfrm>
            <a:off x="2036211" y="2468291"/>
            <a:ext cx="2581156" cy="1200329"/>
          </a:xfrm>
          <a:prstGeom prst="rect">
            <a:avLst/>
          </a:prstGeom>
          <a:noFill/>
        </p:spPr>
        <p:txBody>
          <a:bodyPr wrap="none" rtlCol="0">
            <a:spAutoFit/>
          </a:bodyPr>
          <a:lstStyle/>
          <a:p>
            <a:r>
              <a:rPr lang="en-US" sz="2400" b="1" dirty="0">
                <a:solidFill>
                  <a:schemeClr val="accent2"/>
                </a:solidFill>
                <a:latin typeface="Courier"/>
              </a:rPr>
              <a:t>add  x3,x4,</a:t>
            </a:r>
            <a:r>
              <a:rPr lang="en-US" sz="2400" b="1" dirty="0">
                <a:solidFill>
                  <a:schemeClr val="accent3"/>
                </a:solidFill>
                <a:latin typeface="Courier"/>
              </a:rPr>
              <a:t>x0</a:t>
            </a:r>
            <a:br>
              <a:rPr lang="en-US" sz="2400" b="1" dirty="0">
                <a:solidFill>
                  <a:schemeClr val="accent1"/>
                </a:solidFill>
                <a:latin typeface="Courier New" panose="02070309020205020404" pitchFamily="49" charset="0"/>
                <a:cs typeface="Courier New" panose="02070309020205020404" pitchFamily="49" charset="0"/>
              </a:rPr>
            </a:br>
            <a:endParaRPr lang="en-US" sz="2400" b="1" dirty="0">
              <a:solidFill>
                <a:schemeClr val="accent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f = g;</a:t>
            </a:r>
          </a:p>
        </p:txBody>
      </p:sp>
      <p:sp>
        <p:nvSpPr>
          <p:cNvPr id="4" name="Freeform 3">
            <a:extLst>
              <a:ext uri="{FF2B5EF4-FFF2-40B4-BE49-F238E27FC236}">
                <a16:creationId xmlns:a16="http://schemas.microsoft.com/office/drawing/2014/main" id="{2DE3A4AC-4BCB-7871-EAF8-CC56B0E79230}"/>
              </a:ext>
            </a:extLst>
          </p:cNvPr>
          <p:cNvSpPr/>
          <p:nvPr/>
        </p:nvSpPr>
        <p:spPr>
          <a:xfrm>
            <a:off x="2253030" y="2920810"/>
            <a:ext cx="917466"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a:extLst>
              <a:ext uri="{FF2B5EF4-FFF2-40B4-BE49-F238E27FC236}">
                <a16:creationId xmlns:a16="http://schemas.microsoft.com/office/drawing/2014/main" id="{45FDDD1E-10ED-8EFD-A36A-212D4D526386}"/>
              </a:ext>
            </a:extLst>
          </p:cNvPr>
          <p:cNvSpPr/>
          <p:nvPr/>
        </p:nvSpPr>
        <p:spPr>
          <a:xfrm>
            <a:off x="3069459" y="2920810"/>
            <a:ext cx="699242" cy="326572"/>
          </a:xfrm>
          <a:custGeom>
            <a:avLst/>
            <a:gdLst>
              <a:gd name="connsiteX0" fmla="*/ 391885 w 391885"/>
              <a:gd name="connsiteY0" fmla="*/ 0 h 326572"/>
              <a:gd name="connsiteX1" fmla="*/ 381000 w 391885"/>
              <a:gd name="connsiteY1" fmla="*/ 54429 h 326572"/>
              <a:gd name="connsiteX2" fmla="*/ 359228 w 391885"/>
              <a:gd name="connsiteY2" fmla="*/ 76200 h 326572"/>
              <a:gd name="connsiteX3" fmla="*/ 261257 w 391885"/>
              <a:gd name="connsiteY3" fmla="*/ 119743 h 326572"/>
              <a:gd name="connsiteX4" fmla="*/ 163285 w 391885"/>
              <a:gd name="connsiteY4" fmla="*/ 152400 h 326572"/>
              <a:gd name="connsiteX5" fmla="*/ 130628 w 391885"/>
              <a:gd name="connsiteY5" fmla="*/ 163286 h 326572"/>
              <a:gd name="connsiteX6" fmla="*/ 97971 w 391885"/>
              <a:gd name="connsiteY6" fmla="*/ 174172 h 326572"/>
              <a:gd name="connsiteX7" fmla="*/ 65314 w 391885"/>
              <a:gd name="connsiteY7" fmla="*/ 195943 h 326572"/>
              <a:gd name="connsiteX8" fmla="*/ 43543 w 391885"/>
              <a:gd name="connsiteY8" fmla="*/ 228600 h 326572"/>
              <a:gd name="connsiteX9" fmla="*/ 21771 w 391885"/>
              <a:gd name="connsiteY9" fmla="*/ 293915 h 326572"/>
              <a:gd name="connsiteX10" fmla="*/ 0 w 391885"/>
              <a:gd name="connsiteY10" fmla="*/ 326572 h 3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885" h="326572">
                <a:moveTo>
                  <a:pt x="391885" y="0"/>
                </a:moveTo>
                <a:cubicBezTo>
                  <a:pt x="388257" y="18143"/>
                  <a:pt x="388288" y="37423"/>
                  <a:pt x="381000" y="54429"/>
                </a:cubicBezTo>
                <a:cubicBezTo>
                  <a:pt x="376957" y="63862"/>
                  <a:pt x="367242" y="69789"/>
                  <a:pt x="359228" y="76200"/>
                </a:cubicBezTo>
                <a:cubicBezTo>
                  <a:pt x="322260" y="105775"/>
                  <a:pt x="313052" y="102478"/>
                  <a:pt x="261257" y="119743"/>
                </a:cubicBezTo>
                <a:lnTo>
                  <a:pt x="163285" y="152400"/>
                </a:lnTo>
                <a:lnTo>
                  <a:pt x="130628" y="163286"/>
                </a:lnTo>
                <a:cubicBezTo>
                  <a:pt x="119742" y="166915"/>
                  <a:pt x="107518" y="167807"/>
                  <a:pt x="97971" y="174172"/>
                </a:cubicBezTo>
                <a:lnTo>
                  <a:pt x="65314" y="195943"/>
                </a:lnTo>
                <a:cubicBezTo>
                  <a:pt x="58057" y="206829"/>
                  <a:pt x="48856" y="216645"/>
                  <a:pt x="43543" y="228600"/>
                </a:cubicBezTo>
                <a:cubicBezTo>
                  <a:pt x="34222" y="249571"/>
                  <a:pt x="34501" y="274820"/>
                  <a:pt x="21771" y="293915"/>
                </a:cubicBezTo>
                <a:lnTo>
                  <a:pt x="0" y="326572"/>
                </a:ln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A0A95DC-6590-20F6-0544-1B4AA56E8D1F}"/>
              </a:ext>
            </a:extLst>
          </p:cNvPr>
          <p:cNvSpPr txBox="1"/>
          <p:nvPr/>
        </p:nvSpPr>
        <p:spPr>
          <a:xfrm>
            <a:off x="730054" y="4013904"/>
            <a:ext cx="1018292" cy="1200329"/>
          </a:xfrm>
          <a:prstGeom prst="rect">
            <a:avLst/>
          </a:prstGeom>
          <a:noFill/>
        </p:spPr>
        <p:txBody>
          <a:bodyPr wrap="none" rtlCol="0">
            <a:spAutoFit/>
          </a:bodyPr>
          <a:lstStyle/>
          <a:p>
            <a:pPr algn="r"/>
            <a:r>
              <a:rPr lang="en-US" sz="2400" dirty="0">
                <a:solidFill>
                  <a:schemeClr val="accent2"/>
                </a:solidFill>
                <a:latin typeface="18 VAG Rounded Light   02390" pitchFamily="2" charset="0"/>
              </a:rPr>
              <a:t>RISC-V</a:t>
            </a:r>
            <a:br>
              <a:rPr lang="en-US" sz="2400" dirty="0">
                <a:solidFill>
                  <a:schemeClr val="accent1"/>
                </a:solidFill>
                <a:latin typeface="18 VAG Rounded Light   02390" pitchFamily="2" charset="0"/>
              </a:rPr>
            </a:br>
            <a:endParaRPr lang="en-US" sz="2400" dirty="0">
              <a:solidFill>
                <a:schemeClr val="accent1"/>
              </a:solidFill>
              <a:latin typeface="18 VAG Rounded Light   02390" pitchFamily="2" charset="0"/>
            </a:endParaRPr>
          </a:p>
          <a:p>
            <a:pPr algn="r"/>
            <a:r>
              <a:rPr lang="en-US" sz="2400" dirty="0">
                <a:solidFill>
                  <a:schemeClr val="bg1"/>
                </a:solidFill>
                <a:latin typeface="18 VAG Rounded Light   02390" pitchFamily="2" charset="0"/>
              </a:rPr>
              <a:t>C</a:t>
            </a:r>
          </a:p>
        </p:txBody>
      </p:sp>
      <p:sp>
        <p:nvSpPr>
          <p:cNvPr id="9" name="TextBox 8">
            <a:extLst>
              <a:ext uri="{FF2B5EF4-FFF2-40B4-BE49-F238E27FC236}">
                <a16:creationId xmlns:a16="http://schemas.microsoft.com/office/drawing/2014/main" id="{D0ED0512-5632-C70C-597A-5E9B34D64AF9}"/>
              </a:ext>
            </a:extLst>
          </p:cNvPr>
          <p:cNvSpPr txBox="1"/>
          <p:nvPr/>
        </p:nvSpPr>
        <p:spPr>
          <a:xfrm>
            <a:off x="2036211" y="4013904"/>
            <a:ext cx="2949846" cy="1200329"/>
          </a:xfrm>
          <a:prstGeom prst="rect">
            <a:avLst/>
          </a:prstGeom>
          <a:noFill/>
        </p:spPr>
        <p:txBody>
          <a:bodyPr wrap="none" rtlCol="0">
            <a:spAutoFit/>
          </a:bodyPr>
          <a:lstStyle/>
          <a:p>
            <a:r>
              <a:rPr lang="en-US" sz="2400" b="1" dirty="0" err="1">
                <a:solidFill>
                  <a:schemeClr val="accent2"/>
                </a:solidFill>
                <a:latin typeface="Courier"/>
              </a:rPr>
              <a:t>addi</a:t>
            </a:r>
            <a:r>
              <a:rPr lang="en-US" sz="2400" b="1" dirty="0">
                <a:solidFill>
                  <a:schemeClr val="accent2"/>
                </a:solidFill>
                <a:latin typeface="Courier"/>
              </a:rPr>
              <a:t> x3,</a:t>
            </a:r>
            <a:r>
              <a:rPr lang="en-US" sz="2400" b="1" dirty="0">
                <a:solidFill>
                  <a:schemeClr val="accent3"/>
                </a:solidFill>
                <a:latin typeface="Courier"/>
              </a:rPr>
              <a:t>x0</a:t>
            </a:r>
            <a:r>
              <a:rPr lang="en-US" sz="2400" b="1" dirty="0">
                <a:solidFill>
                  <a:schemeClr val="accent2"/>
                </a:solidFill>
                <a:latin typeface="Courier"/>
              </a:rPr>
              <a:t>,0xff</a:t>
            </a:r>
            <a:br>
              <a:rPr lang="en-US" sz="2400" b="1" dirty="0">
                <a:solidFill>
                  <a:schemeClr val="accent1"/>
                </a:solidFill>
                <a:latin typeface="Courier New" panose="02070309020205020404" pitchFamily="49" charset="0"/>
                <a:cs typeface="Courier New" panose="02070309020205020404" pitchFamily="49" charset="0"/>
              </a:rPr>
            </a:br>
            <a:endParaRPr lang="en-US" sz="2400" b="1" dirty="0">
              <a:solidFill>
                <a:schemeClr val="accent1"/>
              </a:solidFill>
              <a:latin typeface="Courier New" panose="02070309020205020404" pitchFamily="49" charset="0"/>
              <a:cs typeface="Courier New" panose="02070309020205020404" pitchFamily="49" charset="0"/>
            </a:endParaRPr>
          </a:p>
          <a:p>
            <a:r>
              <a:rPr lang="en-US" sz="2400" b="1" dirty="0">
                <a:solidFill>
                  <a:schemeClr val="bg1"/>
                </a:solidFill>
                <a:latin typeface="Courier New" panose="02070309020205020404" pitchFamily="49" charset="0"/>
                <a:cs typeface="Courier New" panose="02070309020205020404" pitchFamily="49" charset="0"/>
              </a:rPr>
              <a:t>f = 0xff;</a:t>
            </a:r>
          </a:p>
        </p:txBody>
      </p:sp>
      <p:sp>
        <p:nvSpPr>
          <p:cNvPr id="10" name="Freeform 9">
            <a:extLst>
              <a:ext uri="{FF2B5EF4-FFF2-40B4-BE49-F238E27FC236}">
                <a16:creationId xmlns:a16="http://schemas.microsoft.com/office/drawing/2014/main" id="{7A01A5DD-E7FC-F200-5AF2-469D21E47572}"/>
              </a:ext>
            </a:extLst>
          </p:cNvPr>
          <p:cNvSpPr/>
          <p:nvPr/>
        </p:nvSpPr>
        <p:spPr>
          <a:xfrm>
            <a:off x="2253030" y="4466423"/>
            <a:ext cx="917466" cy="326572"/>
          </a:xfrm>
          <a:custGeom>
            <a:avLst/>
            <a:gdLst>
              <a:gd name="connsiteX0" fmla="*/ 816586 w 816586"/>
              <a:gd name="connsiteY0" fmla="*/ 0 h 413657"/>
              <a:gd name="connsiteX1" fmla="*/ 783929 w 816586"/>
              <a:gd name="connsiteY1" fmla="*/ 119743 h 413657"/>
              <a:gd name="connsiteX2" fmla="*/ 675072 w 816586"/>
              <a:gd name="connsiteY2" fmla="*/ 152400 h 413657"/>
              <a:gd name="connsiteX3" fmla="*/ 359386 w 816586"/>
              <a:gd name="connsiteY3" fmla="*/ 163286 h 413657"/>
              <a:gd name="connsiteX4" fmla="*/ 228758 w 816586"/>
              <a:gd name="connsiteY4" fmla="*/ 185057 h 413657"/>
              <a:gd name="connsiteX5" fmla="*/ 163444 w 816586"/>
              <a:gd name="connsiteY5" fmla="*/ 195943 h 413657"/>
              <a:gd name="connsiteX6" fmla="*/ 98129 w 816586"/>
              <a:gd name="connsiteY6" fmla="*/ 217714 h 413657"/>
              <a:gd name="connsiteX7" fmla="*/ 54586 w 816586"/>
              <a:gd name="connsiteY7" fmla="*/ 261257 h 413657"/>
              <a:gd name="connsiteX8" fmla="*/ 21929 w 816586"/>
              <a:gd name="connsiteY8" fmla="*/ 315686 h 413657"/>
              <a:gd name="connsiteX9" fmla="*/ 158 w 816586"/>
              <a:gd name="connsiteY9" fmla="*/ 413657 h 41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586" h="413657">
                <a:moveTo>
                  <a:pt x="816586" y="0"/>
                </a:moveTo>
                <a:cubicBezTo>
                  <a:pt x="813925" y="13305"/>
                  <a:pt x="795769" y="115796"/>
                  <a:pt x="783929" y="119743"/>
                </a:cubicBezTo>
                <a:cubicBezTo>
                  <a:pt x="774523" y="122878"/>
                  <a:pt x="695177" y="151181"/>
                  <a:pt x="675072" y="152400"/>
                </a:cubicBezTo>
                <a:cubicBezTo>
                  <a:pt x="569974" y="158770"/>
                  <a:pt x="464615" y="159657"/>
                  <a:pt x="359386" y="163286"/>
                </a:cubicBezTo>
                <a:cubicBezTo>
                  <a:pt x="263565" y="182451"/>
                  <a:pt x="345787" y="167053"/>
                  <a:pt x="228758" y="185057"/>
                </a:cubicBezTo>
                <a:cubicBezTo>
                  <a:pt x="206943" y="188413"/>
                  <a:pt x="184857" y="190590"/>
                  <a:pt x="163444" y="195943"/>
                </a:cubicBezTo>
                <a:cubicBezTo>
                  <a:pt x="141180" y="201509"/>
                  <a:pt x="98129" y="217714"/>
                  <a:pt x="98129" y="217714"/>
                </a:cubicBezTo>
                <a:cubicBezTo>
                  <a:pt x="83615" y="232228"/>
                  <a:pt x="61077" y="241784"/>
                  <a:pt x="54586" y="261257"/>
                </a:cubicBezTo>
                <a:cubicBezTo>
                  <a:pt x="40456" y="303651"/>
                  <a:pt x="51815" y="285800"/>
                  <a:pt x="21929" y="315686"/>
                </a:cubicBezTo>
                <a:cubicBezTo>
                  <a:pt x="-3284" y="391327"/>
                  <a:pt x="158" y="358051"/>
                  <a:pt x="158" y="413657"/>
                </a:cubicBezTo>
              </a:path>
            </a:pathLst>
          </a:custGeom>
          <a:noFill/>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2452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8" grpId="0"/>
      <p:bldP spid="9" grpId="0"/>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F2C8-3D74-B825-0415-31FE1B08CF05}"/>
              </a:ext>
            </a:extLst>
          </p:cNvPr>
          <p:cNvSpPr>
            <a:spLocks noGrp="1"/>
          </p:cNvSpPr>
          <p:nvPr>
            <p:ph type="title"/>
          </p:nvPr>
        </p:nvSpPr>
        <p:spPr/>
        <p:txBody>
          <a:bodyPr/>
          <a:lstStyle/>
          <a:p>
            <a:r>
              <a:rPr lang="en-US" dirty="0"/>
              <a:t>Concept Check: True or False?</a:t>
            </a:r>
          </a:p>
        </p:txBody>
      </p:sp>
      <p:sp>
        <p:nvSpPr>
          <p:cNvPr id="3" name="Content Placeholder 2">
            <a:extLst>
              <a:ext uri="{FF2B5EF4-FFF2-40B4-BE49-F238E27FC236}">
                <a16:creationId xmlns:a16="http://schemas.microsoft.com/office/drawing/2014/main" id="{D7DCF88F-61BF-859D-DAF4-B10AB85BE857}"/>
              </a:ext>
            </a:extLst>
          </p:cNvPr>
          <p:cNvSpPr>
            <a:spLocks noGrp="1"/>
          </p:cNvSpPr>
          <p:nvPr>
            <p:ph idx="1"/>
          </p:nvPr>
        </p:nvSpPr>
        <p:spPr/>
        <p:txBody>
          <a:bodyPr>
            <a:normAutofit/>
          </a:bodyPr>
          <a:lstStyle/>
          <a:p>
            <a:pPr marL="827614" indent="-742950">
              <a:buFont typeface="+mj-lt"/>
              <a:buAutoNum type="arabicPeriod"/>
            </a:pPr>
            <a:r>
              <a:rPr lang="en-US" sz="2800" dirty="0">
                <a:solidFill>
                  <a:schemeClr val="accent4">
                    <a:alpha val="99000"/>
                  </a:schemeClr>
                </a:solidFill>
              </a:rPr>
              <a:t>Types</a:t>
            </a:r>
            <a:r>
              <a:rPr lang="en-US" sz="2800" dirty="0"/>
              <a:t> are associated with </a:t>
            </a:r>
            <a:r>
              <a:rPr lang="en-US" sz="2800" dirty="0">
                <a:solidFill>
                  <a:schemeClr val="accent4">
                    <a:alpha val="99000"/>
                  </a:schemeClr>
                </a:solidFill>
              </a:rPr>
              <a:t>declaration in C </a:t>
            </a:r>
            <a:r>
              <a:rPr lang="en-US" sz="2800" dirty="0"/>
              <a:t>(normally), but are associated with </a:t>
            </a:r>
            <a:r>
              <a:rPr lang="en-US" sz="2800" dirty="0">
                <a:solidFill>
                  <a:schemeClr val="accent4">
                    <a:alpha val="99000"/>
                  </a:schemeClr>
                </a:solidFill>
              </a:rPr>
              <a:t>instructions</a:t>
            </a:r>
            <a:r>
              <a:rPr lang="en-US" sz="2800" dirty="0"/>
              <a:t> (operators) in RISC-V.</a:t>
            </a:r>
          </a:p>
          <a:p>
            <a:pPr marL="827614" indent="-742950">
              <a:buFont typeface="+mj-lt"/>
              <a:buAutoNum type="arabicPeriod"/>
            </a:pPr>
            <a:r>
              <a:rPr lang="en-US" sz="2800" dirty="0"/>
              <a:t>Since there are only </a:t>
            </a:r>
            <a:r>
              <a:rPr lang="en-US" sz="2800" b="0" dirty="0">
                <a:solidFill>
                  <a:schemeClr val="accent4">
                    <a:lumMod val="75000"/>
                    <a:alpha val="99000"/>
                  </a:schemeClr>
                </a:solidFill>
                <a:latin typeface="18 VAG Rounded Light   02390" pitchFamily="2" charset="0"/>
              </a:rPr>
              <a:t>32 registers</a:t>
            </a:r>
            <a:r>
              <a:rPr lang="en-US" sz="2800" dirty="0"/>
              <a:t>, we can’t write RISC-V for C expressions that contain &gt; 32 variables.</a:t>
            </a:r>
          </a:p>
          <a:p>
            <a:pPr marL="827614" indent="-742950">
              <a:buFont typeface="+mj-lt"/>
              <a:buAutoNum type="arabicPeriod"/>
            </a:pPr>
            <a:r>
              <a:rPr lang="en-US" sz="2800" dirty="0"/>
              <a:t>If </a:t>
            </a:r>
            <a:r>
              <a:rPr lang="en-US" sz="2800" dirty="0">
                <a:solidFill>
                  <a:schemeClr val="accent3">
                    <a:alpha val="99000"/>
                  </a:schemeClr>
                </a:solidFill>
                <a:latin typeface="Courier New" panose="02070309020205020404" pitchFamily="49" charset="0"/>
                <a:cs typeface="Courier New" panose="02070309020205020404" pitchFamily="49" charset="0"/>
              </a:rPr>
              <a:t>p</a:t>
            </a:r>
            <a:r>
              <a:rPr lang="en-US" sz="2800" dirty="0"/>
              <a:t> (stored in </a:t>
            </a:r>
            <a:r>
              <a:rPr lang="en-US" sz="2800" dirty="0">
                <a:latin typeface="Courier New" panose="02070309020205020404" pitchFamily="49" charset="0"/>
                <a:cs typeface="Courier New" panose="02070309020205020404" pitchFamily="49" charset="0"/>
              </a:rPr>
              <a:t>x9</a:t>
            </a:r>
            <a:r>
              <a:rPr lang="en-US" sz="2800" dirty="0"/>
              <a:t>) were a pointer to an array of </a:t>
            </a:r>
            <a:r>
              <a:rPr lang="en-US" sz="2800" dirty="0" err="1">
                <a:latin typeface="Courier New" panose="02070309020205020404" pitchFamily="49" charset="0"/>
                <a:cs typeface="Courier New" panose="02070309020205020404" pitchFamily="49" charset="0"/>
              </a:rPr>
              <a:t>int</a:t>
            </a:r>
            <a:r>
              <a:rPr lang="en-US" sz="2800" dirty="0" err="1"/>
              <a:t>s</a:t>
            </a:r>
            <a:r>
              <a:rPr lang="en-US" sz="2800" dirty="0"/>
              <a:t>,</a:t>
            </a:r>
            <a:br>
              <a:rPr lang="en-US" sz="2800" dirty="0"/>
            </a:br>
            <a:r>
              <a:rPr lang="en-US" sz="2800" dirty="0"/>
              <a:t>then </a:t>
            </a:r>
            <a:r>
              <a:rPr lang="en-US" sz="2800" dirty="0">
                <a:latin typeface="Courier New" panose="02070309020205020404" pitchFamily="49" charset="0"/>
                <a:cs typeface="Courier New" panose="02070309020205020404" pitchFamily="49" charset="0"/>
              </a:rPr>
              <a:t>p++;</a:t>
            </a:r>
            <a:r>
              <a:rPr lang="en-US" sz="2800" dirty="0"/>
              <a:t> would be</a:t>
            </a:r>
            <a:br>
              <a:rPr lang="en-US" sz="2800" dirty="0"/>
            </a:br>
            <a:r>
              <a:rPr lang="en-US" sz="2800" dirty="0" err="1">
                <a:solidFill>
                  <a:schemeClr val="accent2">
                    <a:alpha val="99000"/>
                  </a:schemeClr>
                </a:solidFill>
                <a:latin typeface="Courier New" panose="02070309020205020404" pitchFamily="49" charset="0"/>
                <a:cs typeface="Courier New" panose="02070309020205020404" pitchFamily="49" charset="0"/>
              </a:rPr>
              <a:t>addi</a:t>
            </a:r>
            <a:r>
              <a:rPr lang="en-US" sz="2800" dirty="0">
                <a:solidFill>
                  <a:schemeClr val="accent2">
                    <a:alpha val="99000"/>
                  </a:schemeClr>
                </a:solidFill>
                <a:latin typeface="Courier New" panose="02070309020205020404" pitchFamily="49" charset="0"/>
                <a:cs typeface="Courier New" panose="02070309020205020404" pitchFamily="49" charset="0"/>
              </a:rPr>
              <a:t> x9 x9 1</a:t>
            </a:r>
          </a:p>
          <a:p>
            <a:endParaRPr lang="en-US" sz="2800" dirty="0"/>
          </a:p>
        </p:txBody>
      </p:sp>
      <p:sp>
        <p:nvSpPr>
          <p:cNvPr id="6" name="TextBox 5">
            <a:extLst>
              <a:ext uri="{FF2B5EF4-FFF2-40B4-BE49-F238E27FC236}">
                <a16:creationId xmlns:a16="http://schemas.microsoft.com/office/drawing/2014/main" id="{DDFAAD75-3A26-48D3-6FE5-B506BBD9096F}"/>
              </a:ext>
            </a:extLst>
          </p:cNvPr>
          <p:cNvSpPr txBox="1"/>
          <p:nvPr/>
        </p:nvSpPr>
        <p:spPr>
          <a:xfrm>
            <a:off x="10525575" y="3184153"/>
            <a:ext cx="1441420" cy="2931572"/>
          </a:xfrm>
          <a:prstGeom prst="rect">
            <a:avLst/>
          </a:prstGeom>
          <a:noFill/>
        </p:spPr>
        <p:txBody>
          <a:bodyPr wrap="none" rtlCol="0">
            <a:spAutoFit/>
          </a:bodyPr>
          <a:lstStyle/>
          <a:p>
            <a:pPr>
              <a:lnSpc>
                <a:spcPct val="85000"/>
              </a:lnSpc>
              <a:spcBef>
                <a:spcPct val="0"/>
              </a:spcBef>
              <a:buFont typeface="Times" pitchFamily="2" charset="0"/>
              <a:buNone/>
            </a:pPr>
            <a:r>
              <a:rPr lang="en-US" altLang="en-US" sz="2400" b="1" dirty="0">
                <a:latin typeface="Courier New" panose="02070309020205020404" pitchFamily="49" charset="0"/>
                <a:cs typeface="Courier New" panose="02070309020205020404" pitchFamily="49" charset="0"/>
              </a:rPr>
              <a:t>   </a:t>
            </a:r>
            <a:r>
              <a:rPr lang="en-US" altLang="en-US" sz="2400" b="1" dirty="0">
                <a:solidFill>
                  <a:schemeClr val="accent1"/>
                </a:solidFill>
                <a:latin typeface="Courier New" panose="02070309020205020404" pitchFamily="49" charset="0"/>
                <a:cs typeface="Courier New" panose="02070309020205020404" pitchFamily="49" charset="0"/>
              </a:rPr>
              <a:t>123</a:t>
            </a:r>
          </a:p>
          <a:p>
            <a:pPr marL="514350" indent="-514350">
              <a:lnSpc>
                <a:spcPct val="85000"/>
              </a:lnSpc>
              <a:spcBef>
                <a:spcPct val="0"/>
              </a:spcBef>
              <a:buClr>
                <a:schemeClr val="accent3"/>
              </a:buClr>
              <a:buFont typeface="+mj-lt"/>
              <a:buAutoNum type="alphaUcPeriod"/>
            </a:pPr>
            <a:r>
              <a:rPr lang="en-US" altLang="en-US" sz="2400" b="1" dirty="0">
                <a:solidFill>
                  <a:schemeClr val="accent2"/>
                </a:solidFill>
                <a:latin typeface="Courier New" panose="02070309020205020404" pitchFamily="49" charset="0"/>
                <a:cs typeface="Courier New" panose="02070309020205020404" pitchFamily="49" charset="0"/>
              </a:rPr>
              <a:t>FFF</a:t>
            </a:r>
          </a:p>
          <a:p>
            <a:pPr marL="514350" indent="-514350">
              <a:lnSpc>
                <a:spcPct val="85000"/>
              </a:lnSpc>
              <a:spcBef>
                <a:spcPct val="0"/>
              </a:spcBef>
              <a:buClr>
                <a:schemeClr val="accent3"/>
              </a:buClr>
              <a:buFont typeface="+mj-lt"/>
              <a:buAutoNum type="alphaUcPeriod"/>
            </a:pPr>
            <a:r>
              <a:rPr lang="en-US" altLang="en-US" sz="2400" b="1" dirty="0">
                <a:solidFill>
                  <a:schemeClr val="accent2"/>
                </a:solidFill>
                <a:latin typeface="Courier New" panose="02070309020205020404" pitchFamily="49" charset="0"/>
                <a:cs typeface="Courier New" panose="02070309020205020404" pitchFamily="49" charset="0"/>
              </a:rPr>
              <a:t>FF</a:t>
            </a:r>
            <a:r>
              <a:rPr lang="en-US" altLang="en-US" sz="2400" b="1" dirty="0">
                <a:solidFill>
                  <a:schemeClr val="accent3"/>
                </a:solidFill>
                <a:latin typeface="Courier New" panose="02070309020205020404" pitchFamily="49" charset="0"/>
                <a:cs typeface="Courier New" panose="02070309020205020404" pitchFamily="49" charset="0"/>
              </a:rPr>
              <a:t>T</a:t>
            </a:r>
            <a:r>
              <a:rPr lang="en-US" altLang="en-US" sz="2400" b="1" dirty="0">
                <a:latin typeface="Courier New" panose="02070309020205020404" pitchFamily="49" charset="0"/>
                <a:cs typeface="Courier New" panose="02070309020205020404" pitchFamily="49" charset="0"/>
              </a:rPr>
              <a:t> </a:t>
            </a:r>
          </a:p>
          <a:p>
            <a:pPr marL="514350" indent="-514350">
              <a:lnSpc>
                <a:spcPct val="85000"/>
              </a:lnSpc>
              <a:spcBef>
                <a:spcPct val="0"/>
              </a:spcBef>
              <a:buClr>
                <a:schemeClr val="accent3"/>
              </a:buClr>
              <a:buFont typeface="+mj-lt"/>
              <a:buAutoNum type="alphaUcPeriod"/>
            </a:pPr>
            <a:r>
              <a:rPr lang="en-US" altLang="en-US" sz="2400" b="1" dirty="0">
                <a:solidFill>
                  <a:schemeClr val="accent2"/>
                </a:solidFill>
                <a:latin typeface="Courier New" panose="02070309020205020404" pitchFamily="49" charset="0"/>
                <a:cs typeface="Courier New" panose="02070309020205020404" pitchFamily="49" charset="0"/>
              </a:rPr>
              <a:t>F</a:t>
            </a:r>
            <a:r>
              <a:rPr lang="en-US" altLang="en-US" sz="2400" b="1" dirty="0">
                <a:solidFill>
                  <a:schemeClr val="accent3"/>
                </a:solidFill>
                <a:latin typeface="Courier New" panose="02070309020205020404" pitchFamily="49" charset="0"/>
                <a:cs typeface="Courier New" panose="02070309020205020404" pitchFamily="49" charset="0"/>
              </a:rPr>
              <a:t>T</a:t>
            </a:r>
            <a:r>
              <a:rPr lang="en-US" altLang="en-US" sz="2400" b="1" dirty="0">
                <a:solidFill>
                  <a:schemeClr val="accent2"/>
                </a:solidFill>
                <a:latin typeface="Courier New" panose="02070309020205020404" pitchFamily="49" charset="0"/>
                <a:cs typeface="Courier New" panose="02070309020205020404" pitchFamily="49" charset="0"/>
              </a:rPr>
              <a:t>F</a:t>
            </a:r>
          </a:p>
          <a:p>
            <a:pPr marL="514350" indent="-514350">
              <a:lnSpc>
                <a:spcPct val="85000"/>
              </a:lnSpc>
              <a:spcBef>
                <a:spcPct val="0"/>
              </a:spcBef>
              <a:buClr>
                <a:schemeClr val="accent3"/>
              </a:buClr>
              <a:buFont typeface="+mj-lt"/>
              <a:buAutoNum type="alphaUcPeriod"/>
            </a:pPr>
            <a:r>
              <a:rPr lang="en-US" altLang="en-US" sz="2400" b="1" dirty="0">
                <a:solidFill>
                  <a:schemeClr val="accent2"/>
                </a:solidFill>
                <a:latin typeface="Courier New" panose="02070309020205020404" pitchFamily="49" charset="0"/>
                <a:cs typeface="Courier New" panose="02070309020205020404" pitchFamily="49" charset="0"/>
              </a:rPr>
              <a:t>F</a:t>
            </a:r>
            <a:r>
              <a:rPr lang="en-US" altLang="en-US" sz="2400" b="1" dirty="0">
                <a:solidFill>
                  <a:schemeClr val="accent3"/>
                </a:solidFill>
                <a:latin typeface="Courier New" panose="02070309020205020404" pitchFamily="49" charset="0"/>
                <a:cs typeface="Courier New" panose="02070309020205020404" pitchFamily="49" charset="0"/>
              </a:rPr>
              <a:t>TT</a:t>
            </a:r>
          </a:p>
          <a:p>
            <a:pPr marL="514350" indent="-514350">
              <a:lnSpc>
                <a:spcPct val="85000"/>
              </a:lnSpc>
              <a:spcBef>
                <a:spcPct val="0"/>
              </a:spcBef>
              <a:buClr>
                <a:schemeClr val="accent3"/>
              </a:buClr>
              <a:buFont typeface="+mj-lt"/>
              <a:buAutoNum type="alphaUcPeriod"/>
            </a:pPr>
            <a:r>
              <a:rPr lang="en-US" altLang="en-US" sz="2400" b="1" dirty="0">
                <a:solidFill>
                  <a:schemeClr val="accent3"/>
                </a:solidFill>
                <a:latin typeface="Courier New" panose="02070309020205020404" pitchFamily="49" charset="0"/>
                <a:cs typeface="Courier New" panose="02070309020205020404" pitchFamily="49" charset="0"/>
              </a:rPr>
              <a:t>T</a:t>
            </a:r>
            <a:r>
              <a:rPr lang="en-US" altLang="en-US" sz="2400" b="1" dirty="0">
                <a:solidFill>
                  <a:schemeClr val="accent2"/>
                </a:solidFill>
                <a:latin typeface="Courier New" panose="02070309020205020404" pitchFamily="49" charset="0"/>
                <a:cs typeface="Courier New" panose="02070309020205020404" pitchFamily="49" charset="0"/>
              </a:rPr>
              <a:t>FF</a:t>
            </a:r>
          </a:p>
          <a:p>
            <a:pPr marL="514350" indent="-514350">
              <a:lnSpc>
                <a:spcPct val="85000"/>
              </a:lnSpc>
              <a:spcBef>
                <a:spcPct val="0"/>
              </a:spcBef>
              <a:buClr>
                <a:schemeClr val="accent3"/>
              </a:buClr>
              <a:buFont typeface="+mj-lt"/>
              <a:buAutoNum type="alphaUcPeriod"/>
            </a:pPr>
            <a:r>
              <a:rPr lang="en-US" altLang="en-US" sz="2400" b="1" dirty="0">
                <a:solidFill>
                  <a:schemeClr val="accent3"/>
                </a:solidFill>
                <a:latin typeface="Courier New" panose="02070309020205020404" pitchFamily="49" charset="0"/>
                <a:cs typeface="Courier New" panose="02070309020205020404" pitchFamily="49" charset="0"/>
              </a:rPr>
              <a:t>T</a:t>
            </a:r>
            <a:r>
              <a:rPr lang="en-US" altLang="en-US" sz="2400" b="1" dirty="0">
                <a:solidFill>
                  <a:schemeClr val="accent2"/>
                </a:solidFill>
                <a:latin typeface="Courier New" panose="02070309020205020404" pitchFamily="49" charset="0"/>
                <a:cs typeface="Courier New" panose="02070309020205020404" pitchFamily="49" charset="0"/>
              </a:rPr>
              <a:t>F</a:t>
            </a:r>
            <a:r>
              <a:rPr lang="en-US" altLang="en-US" sz="2400" b="1" dirty="0">
                <a:solidFill>
                  <a:schemeClr val="accent3"/>
                </a:solidFill>
                <a:latin typeface="Courier New" panose="02070309020205020404" pitchFamily="49" charset="0"/>
                <a:cs typeface="Courier New" panose="02070309020205020404" pitchFamily="49" charset="0"/>
              </a:rPr>
              <a:t>T</a:t>
            </a:r>
          </a:p>
          <a:p>
            <a:pPr marL="514350" indent="-514350">
              <a:lnSpc>
                <a:spcPct val="85000"/>
              </a:lnSpc>
              <a:spcBef>
                <a:spcPct val="0"/>
              </a:spcBef>
              <a:buClr>
                <a:schemeClr val="accent3"/>
              </a:buClr>
              <a:buFont typeface="+mj-lt"/>
              <a:buAutoNum type="alphaUcPeriod"/>
            </a:pPr>
            <a:r>
              <a:rPr lang="en-US" altLang="en-US" sz="2400" b="1" dirty="0">
                <a:solidFill>
                  <a:schemeClr val="accent3"/>
                </a:solidFill>
                <a:latin typeface="Courier New" panose="02070309020205020404" pitchFamily="49" charset="0"/>
                <a:cs typeface="Courier New" panose="02070309020205020404" pitchFamily="49" charset="0"/>
              </a:rPr>
              <a:t>TT</a:t>
            </a:r>
            <a:r>
              <a:rPr lang="en-US" altLang="en-US" sz="2400" b="1" dirty="0">
                <a:solidFill>
                  <a:schemeClr val="accent2"/>
                </a:solidFill>
                <a:latin typeface="Courier New" panose="02070309020205020404" pitchFamily="49" charset="0"/>
                <a:cs typeface="Courier New" panose="02070309020205020404" pitchFamily="49" charset="0"/>
              </a:rPr>
              <a:t>F</a:t>
            </a:r>
          </a:p>
          <a:p>
            <a:pPr marL="514350" indent="-514350">
              <a:lnSpc>
                <a:spcPct val="85000"/>
              </a:lnSpc>
              <a:spcBef>
                <a:spcPct val="0"/>
              </a:spcBef>
              <a:buClr>
                <a:schemeClr val="accent3"/>
              </a:buClr>
              <a:buFont typeface="+mj-lt"/>
              <a:buAutoNum type="alphaUcPeriod"/>
            </a:pPr>
            <a:r>
              <a:rPr lang="en-US" altLang="en-US" sz="2400" b="1" dirty="0">
                <a:solidFill>
                  <a:schemeClr val="accent3"/>
                </a:solidFill>
                <a:latin typeface="Courier New" panose="02070309020205020404" pitchFamily="49" charset="0"/>
                <a:cs typeface="Courier New" panose="02070309020205020404" pitchFamily="49" charset="0"/>
              </a:rPr>
              <a:t>TTT</a:t>
            </a:r>
            <a:endParaRPr lang="en-US" sz="2400" b="1" dirty="0">
              <a:solidFill>
                <a:schemeClr val="accent3"/>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7061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F2C8-3D74-B825-0415-31FE1B08CF05}"/>
              </a:ext>
            </a:extLst>
          </p:cNvPr>
          <p:cNvSpPr>
            <a:spLocks noGrp="1"/>
          </p:cNvSpPr>
          <p:nvPr>
            <p:ph type="title"/>
          </p:nvPr>
        </p:nvSpPr>
        <p:spPr/>
        <p:txBody>
          <a:bodyPr/>
          <a:lstStyle/>
          <a:p>
            <a:r>
              <a:rPr lang="en-US" dirty="0"/>
              <a:t>Concept Check: True or False?</a:t>
            </a:r>
          </a:p>
        </p:txBody>
      </p:sp>
      <p:sp>
        <p:nvSpPr>
          <p:cNvPr id="3" name="Content Placeholder 2">
            <a:extLst>
              <a:ext uri="{FF2B5EF4-FFF2-40B4-BE49-F238E27FC236}">
                <a16:creationId xmlns:a16="http://schemas.microsoft.com/office/drawing/2014/main" id="{D7DCF88F-61BF-859D-DAF4-B10AB85BE857}"/>
              </a:ext>
            </a:extLst>
          </p:cNvPr>
          <p:cNvSpPr>
            <a:spLocks noGrp="1"/>
          </p:cNvSpPr>
          <p:nvPr>
            <p:ph idx="1"/>
          </p:nvPr>
        </p:nvSpPr>
        <p:spPr/>
        <p:txBody>
          <a:bodyPr>
            <a:normAutofit/>
          </a:bodyPr>
          <a:lstStyle/>
          <a:p>
            <a:pPr marL="827614" indent="-742950">
              <a:buFont typeface="+mj-lt"/>
              <a:buAutoNum type="arabicPeriod"/>
            </a:pPr>
            <a:r>
              <a:rPr lang="en-US" sz="2800" dirty="0">
                <a:solidFill>
                  <a:schemeClr val="accent4">
                    <a:alpha val="99000"/>
                  </a:schemeClr>
                </a:solidFill>
              </a:rPr>
              <a:t>Types</a:t>
            </a:r>
            <a:r>
              <a:rPr lang="en-US" sz="2800" dirty="0"/>
              <a:t> are associated with </a:t>
            </a:r>
            <a:r>
              <a:rPr lang="en-US" sz="2800" dirty="0">
                <a:solidFill>
                  <a:schemeClr val="accent4">
                    <a:alpha val="99000"/>
                  </a:schemeClr>
                </a:solidFill>
              </a:rPr>
              <a:t>declaration in C </a:t>
            </a:r>
            <a:r>
              <a:rPr lang="en-US" sz="2800" dirty="0"/>
              <a:t>(normally), but are associated with </a:t>
            </a:r>
            <a:r>
              <a:rPr lang="en-US" sz="2800" dirty="0">
                <a:solidFill>
                  <a:schemeClr val="accent4">
                    <a:alpha val="99000"/>
                  </a:schemeClr>
                </a:solidFill>
              </a:rPr>
              <a:t>instructions</a:t>
            </a:r>
            <a:r>
              <a:rPr lang="en-US" sz="2800" dirty="0"/>
              <a:t> (operators) in RISC-V.</a:t>
            </a:r>
          </a:p>
          <a:p>
            <a:pPr marL="827614" indent="-742950">
              <a:buFont typeface="+mj-lt"/>
              <a:buAutoNum type="arabicPeriod"/>
            </a:pPr>
            <a:r>
              <a:rPr lang="en-US" sz="2800" dirty="0"/>
              <a:t>Since there are only </a:t>
            </a:r>
            <a:r>
              <a:rPr lang="en-US" sz="2800" b="0" dirty="0">
                <a:solidFill>
                  <a:schemeClr val="accent4">
                    <a:lumMod val="75000"/>
                    <a:alpha val="99000"/>
                  </a:schemeClr>
                </a:solidFill>
                <a:latin typeface="18 VAG Rounded Light   02390" pitchFamily="2" charset="0"/>
              </a:rPr>
              <a:t>32 registers</a:t>
            </a:r>
            <a:r>
              <a:rPr lang="en-US" sz="2800" dirty="0"/>
              <a:t>, we can’t write RISC-V for C expressions that contain &gt; 32 variables.</a:t>
            </a:r>
          </a:p>
          <a:p>
            <a:pPr marL="827614" indent="-742950">
              <a:buFont typeface="+mj-lt"/>
              <a:buAutoNum type="arabicPeriod"/>
            </a:pPr>
            <a:r>
              <a:rPr lang="en-US" sz="2800" dirty="0"/>
              <a:t>If </a:t>
            </a:r>
            <a:r>
              <a:rPr lang="en-US" sz="2800" dirty="0">
                <a:solidFill>
                  <a:schemeClr val="accent3">
                    <a:alpha val="99000"/>
                  </a:schemeClr>
                </a:solidFill>
                <a:latin typeface="Courier New" panose="02070309020205020404" pitchFamily="49" charset="0"/>
                <a:cs typeface="Courier New" panose="02070309020205020404" pitchFamily="49" charset="0"/>
              </a:rPr>
              <a:t>p</a:t>
            </a:r>
            <a:r>
              <a:rPr lang="en-US" sz="2800" dirty="0"/>
              <a:t> (stored in </a:t>
            </a:r>
            <a:r>
              <a:rPr lang="en-US" sz="2800" dirty="0">
                <a:latin typeface="Courier New" panose="02070309020205020404" pitchFamily="49" charset="0"/>
                <a:cs typeface="Courier New" panose="02070309020205020404" pitchFamily="49" charset="0"/>
              </a:rPr>
              <a:t>x9</a:t>
            </a:r>
            <a:r>
              <a:rPr lang="en-US" sz="2800" dirty="0"/>
              <a:t>) were a pointer to an array of </a:t>
            </a:r>
            <a:r>
              <a:rPr lang="en-US" sz="2800" dirty="0" err="1">
                <a:latin typeface="Courier New" panose="02070309020205020404" pitchFamily="49" charset="0"/>
                <a:cs typeface="Courier New" panose="02070309020205020404" pitchFamily="49" charset="0"/>
              </a:rPr>
              <a:t>int</a:t>
            </a:r>
            <a:r>
              <a:rPr lang="en-US" sz="2800" dirty="0" err="1"/>
              <a:t>s</a:t>
            </a:r>
            <a:r>
              <a:rPr lang="en-US" sz="2800" dirty="0"/>
              <a:t>,</a:t>
            </a:r>
            <a:br>
              <a:rPr lang="en-US" sz="2800" dirty="0"/>
            </a:br>
            <a:r>
              <a:rPr lang="en-US" sz="2800" dirty="0"/>
              <a:t>then </a:t>
            </a:r>
            <a:r>
              <a:rPr lang="en-US" sz="2800" dirty="0">
                <a:latin typeface="Courier New" panose="02070309020205020404" pitchFamily="49" charset="0"/>
                <a:cs typeface="Courier New" panose="02070309020205020404" pitchFamily="49" charset="0"/>
              </a:rPr>
              <a:t>p++;</a:t>
            </a:r>
            <a:r>
              <a:rPr lang="en-US" sz="2800" dirty="0"/>
              <a:t> would be</a:t>
            </a:r>
            <a:br>
              <a:rPr lang="en-US" sz="2800" dirty="0"/>
            </a:br>
            <a:r>
              <a:rPr lang="en-US" sz="2800" dirty="0" err="1">
                <a:solidFill>
                  <a:schemeClr val="accent2">
                    <a:alpha val="99000"/>
                  </a:schemeClr>
                </a:solidFill>
                <a:latin typeface="Courier New" panose="02070309020205020404" pitchFamily="49" charset="0"/>
                <a:cs typeface="Courier New" panose="02070309020205020404" pitchFamily="49" charset="0"/>
              </a:rPr>
              <a:t>addi</a:t>
            </a:r>
            <a:r>
              <a:rPr lang="en-US" sz="2800" dirty="0">
                <a:solidFill>
                  <a:schemeClr val="accent2">
                    <a:alpha val="99000"/>
                  </a:schemeClr>
                </a:solidFill>
                <a:latin typeface="Courier New" panose="02070309020205020404" pitchFamily="49" charset="0"/>
                <a:cs typeface="Courier New" panose="02070309020205020404" pitchFamily="49" charset="0"/>
              </a:rPr>
              <a:t> x9 x9 1</a:t>
            </a:r>
          </a:p>
          <a:p>
            <a:endParaRPr lang="en-US" sz="2800" dirty="0"/>
          </a:p>
        </p:txBody>
      </p:sp>
      <p:sp>
        <p:nvSpPr>
          <p:cNvPr id="6" name="TextBox 5">
            <a:extLst>
              <a:ext uri="{FF2B5EF4-FFF2-40B4-BE49-F238E27FC236}">
                <a16:creationId xmlns:a16="http://schemas.microsoft.com/office/drawing/2014/main" id="{DDFAAD75-3A26-48D3-6FE5-B506BBD9096F}"/>
              </a:ext>
            </a:extLst>
          </p:cNvPr>
          <p:cNvSpPr txBox="1"/>
          <p:nvPr/>
        </p:nvSpPr>
        <p:spPr>
          <a:xfrm>
            <a:off x="10525575" y="3184153"/>
            <a:ext cx="1441420" cy="2931572"/>
          </a:xfrm>
          <a:prstGeom prst="rect">
            <a:avLst/>
          </a:prstGeom>
          <a:noFill/>
        </p:spPr>
        <p:txBody>
          <a:bodyPr wrap="none" rtlCol="0">
            <a:spAutoFit/>
          </a:bodyPr>
          <a:lstStyle/>
          <a:p>
            <a:pPr>
              <a:lnSpc>
                <a:spcPct val="85000"/>
              </a:lnSpc>
              <a:spcBef>
                <a:spcPct val="0"/>
              </a:spcBef>
              <a:buFont typeface="Times" pitchFamily="2" charset="0"/>
              <a:buNone/>
            </a:pPr>
            <a:r>
              <a:rPr lang="en-US" altLang="en-US" sz="2400" b="1" dirty="0">
                <a:latin typeface="Courier New" panose="02070309020205020404" pitchFamily="49" charset="0"/>
                <a:cs typeface="Courier New" panose="02070309020205020404" pitchFamily="49" charset="0"/>
              </a:rPr>
              <a:t>   </a:t>
            </a:r>
            <a:r>
              <a:rPr lang="en-US" altLang="en-US" sz="2400" b="1" dirty="0">
                <a:solidFill>
                  <a:schemeClr val="accent1"/>
                </a:solidFill>
                <a:latin typeface="Courier New" panose="02070309020205020404" pitchFamily="49" charset="0"/>
                <a:cs typeface="Courier New" panose="02070309020205020404" pitchFamily="49" charset="0"/>
              </a:rPr>
              <a:t>123</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FFF</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FFT </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FTF</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FTT</a:t>
            </a:r>
          </a:p>
          <a:p>
            <a:pPr marL="514350" indent="-514350">
              <a:lnSpc>
                <a:spcPct val="85000"/>
              </a:lnSpc>
              <a:spcBef>
                <a:spcPct val="0"/>
              </a:spcBef>
              <a:buClr>
                <a:schemeClr val="accent3"/>
              </a:buClr>
              <a:buFont typeface="+mj-lt"/>
              <a:buAutoNum type="alphaUcPeriod"/>
            </a:pPr>
            <a:r>
              <a:rPr lang="en-US" altLang="en-US" sz="2400" b="1" dirty="0">
                <a:solidFill>
                  <a:schemeClr val="accent3"/>
                </a:solidFill>
                <a:latin typeface="Courier New" panose="02070309020205020404" pitchFamily="49" charset="0"/>
                <a:cs typeface="Courier New" panose="02070309020205020404" pitchFamily="49" charset="0"/>
              </a:rPr>
              <a:t>T</a:t>
            </a:r>
            <a:r>
              <a:rPr lang="en-US" altLang="en-US" sz="2400" b="1" dirty="0">
                <a:solidFill>
                  <a:schemeClr val="accent2"/>
                </a:solidFill>
                <a:latin typeface="Courier New" panose="02070309020205020404" pitchFamily="49" charset="0"/>
                <a:cs typeface="Courier New" panose="02070309020205020404" pitchFamily="49" charset="0"/>
              </a:rPr>
              <a:t>FF</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TFT</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TTF</a:t>
            </a:r>
          </a:p>
          <a:p>
            <a:pPr marL="514350" indent="-514350">
              <a:lnSpc>
                <a:spcPct val="85000"/>
              </a:lnSpc>
              <a:spcBef>
                <a:spcPct val="0"/>
              </a:spcBef>
              <a:buClr>
                <a:schemeClr val="tx1">
                  <a:lumMod val="50000"/>
                  <a:lumOff val="50000"/>
                </a:schemeClr>
              </a:buClr>
              <a:buFont typeface="+mj-lt"/>
              <a:buAutoNum type="alphaUcPeriod"/>
            </a:pPr>
            <a:r>
              <a:rPr lang="en-US" altLang="en-US" sz="2400" b="1" dirty="0">
                <a:solidFill>
                  <a:schemeClr val="tx1">
                    <a:lumMod val="50000"/>
                    <a:lumOff val="50000"/>
                  </a:schemeClr>
                </a:solidFill>
                <a:latin typeface="Courier New" panose="02070309020205020404" pitchFamily="49" charset="0"/>
                <a:cs typeface="Courier New" panose="02070309020205020404" pitchFamily="49" charset="0"/>
              </a:rPr>
              <a:t>TTT</a:t>
            </a:r>
            <a:endParaRPr lang="en-US" sz="24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7" name="Oval 6">
            <a:extLst>
              <a:ext uri="{FF2B5EF4-FFF2-40B4-BE49-F238E27FC236}">
                <a16:creationId xmlns:a16="http://schemas.microsoft.com/office/drawing/2014/main" id="{90E085D1-638D-FBB4-43F2-988AF7766228}"/>
              </a:ext>
            </a:extLst>
          </p:cNvPr>
          <p:cNvSpPr/>
          <p:nvPr/>
        </p:nvSpPr>
        <p:spPr>
          <a:xfrm>
            <a:off x="10406951" y="4731572"/>
            <a:ext cx="594938" cy="391886"/>
          </a:xfrm>
          <a:prstGeom prst="ellips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18 VAG Rounded Light   02390" pitchFamily="2" charset="0"/>
            </a:endParaRPr>
          </a:p>
        </p:txBody>
      </p:sp>
      <p:sp>
        <p:nvSpPr>
          <p:cNvPr id="8" name="TextBox 7">
            <a:extLst>
              <a:ext uri="{FF2B5EF4-FFF2-40B4-BE49-F238E27FC236}">
                <a16:creationId xmlns:a16="http://schemas.microsoft.com/office/drawing/2014/main" id="{7FB9638E-C681-32D2-5F20-7A365F828E68}"/>
              </a:ext>
            </a:extLst>
          </p:cNvPr>
          <p:cNvSpPr txBox="1"/>
          <p:nvPr/>
        </p:nvSpPr>
        <p:spPr>
          <a:xfrm>
            <a:off x="409039" y="4707430"/>
            <a:ext cx="10116536" cy="1569660"/>
          </a:xfrm>
          <a:prstGeom prst="rect">
            <a:avLst/>
          </a:prstGeom>
          <a:noFill/>
        </p:spPr>
        <p:txBody>
          <a:bodyPr wrap="square" rtlCol="0">
            <a:spAutoFit/>
          </a:bodyPr>
          <a:lstStyle/>
          <a:p>
            <a:r>
              <a:rPr lang="en-US" sz="2400" dirty="0">
                <a:solidFill>
                  <a:schemeClr val="accent1"/>
                </a:solidFill>
                <a:latin typeface="18 VAG Rounded Light   02390" pitchFamily="2" charset="0"/>
              </a:rPr>
              <a:t>1. True, we saw that on an earlier slide.</a:t>
            </a:r>
          </a:p>
          <a:p>
            <a:r>
              <a:rPr lang="en-US" sz="2400" dirty="0">
                <a:solidFill>
                  <a:schemeClr val="accent1"/>
                </a:solidFill>
                <a:latin typeface="18 VAG Rounded Light   02390" pitchFamily="2" charset="0"/>
              </a:rPr>
              <a:t>2. False. we saw how to break up longer equations to smaller ones already.</a:t>
            </a:r>
          </a:p>
          <a:p>
            <a:r>
              <a:rPr lang="en-US" sz="2400" dirty="0">
                <a:solidFill>
                  <a:schemeClr val="accent1"/>
                </a:solidFill>
                <a:latin typeface="18 VAG Rounded Light   02390" pitchFamily="2" charset="0"/>
              </a:rPr>
              <a:t>3. False. Don’t forget that </a:t>
            </a:r>
            <a:r>
              <a:rPr lang="en-US" sz="2400" dirty="0" err="1">
                <a:solidFill>
                  <a:schemeClr val="accent1"/>
                </a:solidFill>
                <a:latin typeface="18 VAG Rounded Light   02390" pitchFamily="2" charset="0"/>
              </a:rPr>
              <a:t>ints</a:t>
            </a:r>
            <a:r>
              <a:rPr lang="en-US" sz="2400" dirty="0">
                <a:solidFill>
                  <a:schemeClr val="accent1"/>
                </a:solidFill>
                <a:latin typeface="18 VAG Rounded Light   02390" pitchFamily="2" charset="0"/>
              </a:rPr>
              <a:t> are (usually) 4 bytes wide, so instruction would be </a:t>
            </a:r>
            <a:r>
              <a:rPr lang="en-US" sz="2400" b="1" dirty="0" err="1">
                <a:solidFill>
                  <a:schemeClr val="accent1"/>
                </a:solidFill>
                <a:latin typeface="Courier New" panose="02070309020205020404" pitchFamily="49" charset="0"/>
                <a:cs typeface="Courier New" panose="02070309020205020404" pitchFamily="49" charset="0"/>
              </a:rPr>
              <a:t>addi</a:t>
            </a:r>
            <a:r>
              <a:rPr lang="en-US" sz="2400" b="1" dirty="0">
                <a:solidFill>
                  <a:schemeClr val="accent1"/>
                </a:solidFill>
                <a:latin typeface="Courier New" panose="02070309020205020404" pitchFamily="49" charset="0"/>
                <a:cs typeface="Courier New" panose="02070309020205020404" pitchFamily="49" charset="0"/>
              </a:rPr>
              <a:t> x9, x9, 4</a:t>
            </a:r>
            <a:r>
              <a:rPr lang="en-US" sz="2400" dirty="0">
                <a:solidFill>
                  <a:schemeClr val="accent1"/>
                </a:solidFill>
                <a:latin typeface="18 VAG Rounded Light   02390" pitchFamily="2" charset="0"/>
              </a:rPr>
              <a:t>.</a:t>
            </a:r>
          </a:p>
        </p:txBody>
      </p:sp>
    </p:spTree>
    <p:extLst>
      <p:ext uri="{BB962C8B-B14F-4D97-AF65-F5344CB8AC3E}">
        <p14:creationId xmlns:p14="http://schemas.microsoft.com/office/powerpoint/2010/main" val="806883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794" name="Rectangle 2"/>
          <p:cNvSpPr>
            <a:spLocks noGrp="1" noChangeArrowheads="1"/>
          </p:cNvSpPr>
          <p:nvPr>
            <p:ph type="title"/>
          </p:nvPr>
        </p:nvSpPr>
        <p:spPr/>
        <p:txBody>
          <a:bodyPr/>
          <a:lstStyle/>
          <a:p>
            <a:r>
              <a:rPr lang="en-US"/>
              <a:t>Rounding</a:t>
            </a:r>
          </a:p>
        </p:txBody>
      </p:sp>
      <p:sp>
        <p:nvSpPr>
          <p:cNvPr id="2209795" name="Rectangle 3"/>
          <p:cNvSpPr>
            <a:spLocks noGrp="1" noChangeArrowheads="1"/>
          </p:cNvSpPr>
          <p:nvPr>
            <p:ph idx="1"/>
          </p:nvPr>
        </p:nvSpPr>
        <p:spPr/>
        <p:txBody>
          <a:bodyPr>
            <a:normAutofit/>
          </a:bodyPr>
          <a:lstStyle/>
          <a:p>
            <a:r>
              <a:rPr lang="en-US" sz="3200" dirty="0"/>
              <a:t>When we perform math on real numbers, we have to worry about rounding to fit the result in the significand field.</a:t>
            </a:r>
          </a:p>
          <a:p>
            <a:r>
              <a:rPr lang="en-US" sz="3200" dirty="0"/>
              <a:t>The FP hardware carries two extra bits of precision, and then rounds to get the proper value</a:t>
            </a:r>
          </a:p>
          <a:p>
            <a:r>
              <a:rPr lang="en-US" sz="3200" dirty="0"/>
              <a:t>Rounding also occurs when converting:</a:t>
            </a:r>
          </a:p>
          <a:p>
            <a:pPr lvl="1"/>
            <a:r>
              <a:rPr lang="en-US" sz="2800" dirty="0"/>
              <a:t>double to a single precision value, or</a:t>
            </a:r>
          </a:p>
          <a:p>
            <a:pPr lvl="1"/>
            <a:r>
              <a:rPr lang="en-US" sz="2800" dirty="0"/>
              <a:t>floating point number to an integer</a:t>
            </a:r>
          </a:p>
        </p:txBody>
      </p:sp>
      <p:sp>
        <p:nvSpPr>
          <p:cNvPr id="2" name="TextBox 1">
            <a:extLst>
              <a:ext uri="{FF2B5EF4-FFF2-40B4-BE49-F238E27FC236}">
                <a16:creationId xmlns:a16="http://schemas.microsoft.com/office/drawing/2014/main" id="{5651D8C3-6DF1-8047-14AB-C407059D099C}"/>
              </a:ext>
            </a:extLst>
          </p:cNvPr>
          <p:cNvSpPr txBox="1"/>
          <p:nvPr/>
        </p:nvSpPr>
        <p:spPr>
          <a:xfrm>
            <a:off x="9795780" y="229414"/>
            <a:ext cx="2209259" cy="461665"/>
          </a:xfrm>
          <a:prstGeom prst="rect">
            <a:avLst/>
          </a:prstGeom>
          <a:noFill/>
        </p:spPr>
        <p:txBody>
          <a:bodyPr wrap="none" rtlCol="0">
            <a:spAutoFit/>
          </a:bodyPr>
          <a:lstStyle/>
          <a:p>
            <a:pPr algn="r"/>
            <a:r>
              <a:rPr lang="en-US" sz="2400" b="0" i="0" dirty="0">
                <a:solidFill>
                  <a:schemeClr val="accent3"/>
                </a:solidFill>
                <a:latin typeface="18 VAG Rounded Light   02390" pitchFamily="2" charset="0"/>
              </a:rPr>
              <a:t>Under the hood</a:t>
            </a:r>
          </a:p>
        </p:txBody>
      </p:sp>
    </p:spTree>
    <p:extLst>
      <p:ext uri="{BB962C8B-B14F-4D97-AF65-F5344CB8AC3E}">
        <p14:creationId xmlns:p14="http://schemas.microsoft.com/office/powerpoint/2010/main" val="158050733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42" name="Rectangle 2"/>
          <p:cNvSpPr>
            <a:spLocks noGrp="1" noChangeArrowheads="1"/>
          </p:cNvSpPr>
          <p:nvPr>
            <p:ph type="title"/>
          </p:nvPr>
        </p:nvSpPr>
        <p:spPr/>
        <p:txBody>
          <a:bodyPr/>
          <a:lstStyle/>
          <a:p>
            <a:r>
              <a:rPr lang="en-US" dirty="0"/>
              <a:t>IEEE FP’s Four Rounding Modes</a:t>
            </a:r>
          </a:p>
        </p:txBody>
      </p:sp>
      <p:sp>
        <p:nvSpPr>
          <p:cNvPr id="2211843" name="Rectangle 3"/>
          <p:cNvSpPr>
            <a:spLocks noGrp="1" noChangeArrowheads="1"/>
          </p:cNvSpPr>
          <p:nvPr>
            <p:ph idx="1"/>
          </p:nvPr>
        </p:nvSpPr>
        <p:spPr>
          <a:xfrm>
            <a:off x="288413" y="916710"/>
            <a:ext cx="11332079" cy="5459376"/>
          </a:xfrm>
        </p:spPr>
        <p:txBody>
          <a:bodyPr>
            <a:noAutofit/>
          </a:bodyPr>
          <a:lstStyle/>
          <a:p>
            <a:r>
              <a:rPr lang="en-US" sz="2400" dirty="0"/>
              <a:t>Round towards +</a:t>
            </a:r>
            <a:r>
              <a:rPr lang="en-GB" sz="2400" dirty="0"/>
              <a:t>∞</a:t>
            </a:r>
            <a:endParaRPr lang="en-US" sz="2400" dirty="0"/>
          </a:p>
          <a:p>
            <a:pPr lvl="1"/>
            <a:r>
              <a:rPr lang="en-US" sz="2400" dirty="0"/>
              <a:t>ALWAYS round “up”: 2.001 </a:t>
            </a:r>
            <a:r>
              <a:rPr lang="en-US" sz="2400" dirty="0">
                <a:sym typeface="Symbol" charset="2"/>
              </a:rPr>
              <a:t></a:t>
            </a:r>
            <a:r>
              <a:rPr lang="en-US" sz="2400" dirty="0"/>
              <a:t> 3, -2.001 </a:t>
            </a:r>
            <a:r>
              <a:rPr lang="en-US" sz="2400" dirty="0">
                <a:sym typeface="Symbol" charset="2"/>
              </a:rPr>
              <a:t></a:t>
            </a:r>
            <a:r>
              <a:rPr lang="en-US" sz="2400" dirty="0"/>
              <a:t> -2</a:t>
            </a:r>
          </a:p>
          <a:p>
            <a:r>
              <a:rPr lang="en-US" sz="2400" dirty="0"/>
              <a:t>Round towards –</a:t>
            </a:r>
            <a:r>
              <a:rPr lang="en-GB" sz="2400" dirty="0"/>
              <a:t>∞</a:t>
            </a:r>
            <a:endParaRPr lang="en-US" sz="2400" dirty="0"/>
          </a:p>
          <a:p>
            <a:pPr lvl="1"/>
            <a:r>
              <a:rPr lang="en-US" sz="2400" dirty="0"/>
              <a:t>ALWAYS round “down”: 1.999 </a:t>
            </a:r>
            <a:r>
              <a:rPr lang="en-US" sz="2400" dirty="0">
                <a:sym typeface="Symbol" charset="2"/>
              </a:rPr>
              <a:t></a:t>
            </a:r>
            <a:r>
              <a:rPr lang="en-US" sz="2400" dirty="0"/>
              <a:t>  1, -1.999 </a:t>
            </a:r>
            <a:r>
              <a:rPr lang="en-US" sz="2400" dirty="0">
                <a:sym typeface="Symbol" charset="2"/>
              </a:rPr>
              <a:t></a:t>
            </a:r>
            <a:r>
              <a:rPr lang="en-US" sz="2400" dirty="0"/>
              <a:t>  -2</a:t>
            </a:r>
          </a:p>
          <a:p>
            <a:r>
              <a:rPr lang="en-US" sz="2400" dirty="0"/>
              <a:t>Truncate</a:t>
            </a:r>
          </a:p>
          <a:p>
            <a:pPr lvl="1"/>
            <a:r>
              <a:rPr lang="en-US" sz="2400" dirty="0"/>
              <a:t>Just drop the last bits (round towards 0)</a:t>
            </a:r>
          </a:p>
          <a:p>
            <a:r>
              <a:rPr lang="en-US" sz="2400" b="0" dirty="0">
                <a:solidFill>
                  <a:schemeClr val="accent4"/>
                </a:solidFill>
                <a:latin typeface="18 VAG Rounded Light   02390" pitchFamily="2" charset="0"/>
              </a:rPr>
              <a:t>(default) </a:t>
            </a:r>
            <a:r>
              <a:rPr lang="en-US" sz="2400" dirty="0"/>
              <a:t>Unbiased. If midway, round to even</a:t>
            </a:r>
          </a:p>
          <a:p>
            <a:pPr lvl="1"/>
            <a:r>
              <a:rPr lang="en-US" sz="2400" dirty="0"/>
              <a:t>Normal rounding, almost: 2.4 </a:t>
            </a:r>
            <a:r>
              <a:rPr lang="en-US" sz="2400" dirty="0">
                <a:sym typeface="Symbol" charset="2"/>
              </a:rPr>
              <a:t></a:t>
            </a:r>
            <a:r>
              <a:rPr lang="en-US" sz="2400" dirty="0"/>
              <a:t>  2, 2.6 </a:t>
            </a:r>
            <a:r>
              <a:rPr lang="en-US" sz="2400" dirty="0">
                <a:sym typeface="Symbol" charset="2"/>
              </a:rPr>
              <a:t></a:t>
            </a:r>
            <a:r>
              <a:rPr lang="en-US" sz="2400" dirty="0"/>
              <a:t>  3, </a:t>
            </a:r>
            <a:r>
              <a:rPr lang="en-US" sz="2400" b="1" dirty="0">
                <a:latin typeface="18 VAG Rounded Bold   07390" pitchFamily="2" charset="0"/>
              </a:rPr>
              <a:t>2.5 </a:t>
            </a:r>
            <a:r>
              <a:rPr lang="en-US" sz="2400" b="1" dirty="0">
                <a:latin typeface="18 VAG Rounded Bold   07390" pitchFamily="2" charset="0"/>
                <a:sym typeface="Symbol" charset="2"/>
              </a:rPr>
              <a:t></a:t>
            </a:r>
            <a:r>
              <a:rPr lang="en-US" sz="2400" b="1" dirty="0">
                <a:latin typeface="18 VAG Rounded Bold   07390" pitchFamily="2" charset="0"/>
              </a:rPr>
              <a:t>  2, 3.5 </a:t>
            </a:r>
            <a:r>
              <a:rPr lang="en-US" sz="2400" b="1" dirty="0">
                <a:latin typeface="18 VAG Rounded Bold   07390" pitchFamily="2" charset="0"/>
                <a:sym typeface="Symbol" charset="2"/>
              </a:rPr>
              <a:t></a:t>
            </a:r>
            <a:r>
              <a:rPr lang="en-US" sz="2400" b="1" dirty="0">
                <a:latin typeface="18 VAG Rounded Bold   07390" pitchFamily="2" charset="0"/>
              </a:rPr>
              <a:t>  4</a:t>
            </a:r>
          </a:p>
          <a:p>
            <a:pPr lvl="1"/>
            <a:r>
              <a:rPr lang="en-US" sz="2400" dirty="0"/>
              <a:t>Round like you learned in grade school (nearest representable number)…</a:t>
            </a:r>
          </a:p>
          <a:p>
            <a:pPr lvl="1"/>
            <a:r>
              <a:rPr lang="en-US" sz="2400" dirty="0"/>
              <a:t>…except if the value is right on the borderline, in which case we round to the nearest EVEN number</a:t>
            </a:r>
          </a:p>
          <a:p>
            <a:pPr lvl="1"/>
            <a:r>
              <a:rPr lang="en-US" sz="2400" dirty="0"/>
              <a:t>Ensures fairness on calculation, balances out inaccuracies.</a:t>
            </a:r>
          </a:p>
          <a:p>
            <a:pPr lvl="2"/>
            <a:r>
              <a:rPr lang="en-US" sz="2000" dirty="0"/>
              <a:t>On a tie, half the time we round up; the other half time we round down.</a:t>
            </a:r>
          </a:p>
        </p:txBody>
      </p:sp>
      <p:sp>
        <p:nvSpPr>
          <p:cNvPr id="2211844" name="Text Box 4"/>
          <p:cNvSpPr txBox="1">
            <a:spLocks noChangeArrowheads="1"/>
          </p:cNvSpPr>
          <p:nvPr/>
        </p:nvSpPr>
        <p:spPr bwMode="auto">
          <a:xfrm>
            <a:off x="8180174" y="1052457"/>
            <a:ext cx="3824866" cy="707886"/>
          </a:xfrm>
          <a:prstGeom prst="rect">
            <a:avLst/>
          </a:prstGeom>
          <a:noFill/>
          <a:ln w="12700">
            <a:noFill/>
            <a:miter lim="800000"/>
            <a:headEnd/>
            <a:tailEnd/>
          </a:ln>
          <a:effectLst/>
        </p:spPr>
        <p:txBody>
          <a:bodyPr wrap="square">
            <a:prstTxWarp prst="textNoShape">
              <a:avLst/>
            </a:prstTxWarp>
            <a:spAutoFit/>
          </a:bodyPr>
          <a:lstStyle/>
          <a:p>
            <a:pPr algn="r"/>
            <a:r>
              <a:rPr lang="en-US" sz="2000" dirty="0">
                <a:solidFill>
                  <a:schemeClr val="accent1"/>
                </a:solidFill>
                <a:latin typeface="18 VAG Rounded Thin   55390" pitchFamily="2" charset="0"/>
              </a:rPr>
              <a:t>Examples in decimal</a:t>
            </a:r>
          </a:p>
          <a:p>
            <a:pPr algn="r"/>
            <a:r>
              <a:rPr lang="en-US" sz="2000" dirty="0">
                <a:solidFill>
                  <a:schemeClr val="accent1"/>
                </a:solidFill>
                <a:latin typeface="18 VAG Rounded Thin   55390" pitchFamily="2" charset="0"/>
              </a:rPr>
              <a:t>(but applies to IEEE754 binary)</a:t>
            </a:r>
          </a:p>
        </p:txBody>
      </p:sp>
      <p:sp>
        <p:nvSpPr>
          <p:cNvPr id="2" name="TextBox 1">
            <a:extLst>
              <a:ext uri="{FF2B5EF4-FFF2-40B4-BE49-F238E27FC236}">
                <a16:creationId xmlns:a16="http://schemas.microsoft.com/office/drawing/2014/main" id="{7D48843D-9DC2-60C1-DCE3-CB801215E25C}"/>
              </a:ext>
            </a:extLst>
          </p:cNvPr>
          <p:cNvSpPr txBox="1"/>
          <p:nvPr/>
        </p:nvSpPr>
        <p:spPr>
          <a:xfrm>
            <a:off x="9795780" y="229414"/>
            <a:ext cx="2209259" cy="461665"/>
          </a:xfrm>
          <a:prstGeom prst="rect">
            <a:avLst/>
          </a:prstGeom>
          <a:noFill/>
        </p:spPr>
        <p:txBody>
          <a:bodyPr wrap="none" rtlCol="0">
            <a:spAutoFit/>
          </a:bodyPr>
          <a:lstStyle/>
          <a:p>
            <a:pPr algn="r"/>
            <a:r>
              <a:rPr lang="en-US" sz="2400" b="0" i="0" dirty="0">
                <a:solidFill>
                  <a:schemeClr val="accent3"/>
                </a:solidFill>
                <a:latin typeface="18 VAG Rounded Light   02390" pitchFamily="2" charset="0"/>
              </a:rPr>
              <a:t>Under the hood</a:t>
            </a:r>
          </a:p>
        </p:txBody>
      </p:sp>
    </p:spTree>
    <p:extLst>
      <p:ext uri="{BB962C8B-B14F-4D97-AF65-F5344CB8AC3E}">
        <p14:creationId xmlns:p14="http://schemas.microsoft.com/office/powerpoint/2010/main" val="30305532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274" name="Rectangle 2"/>
          <p:cNvSpPr>
            <a:spLocks noGrp="1" noChangeArrowheads="1"/>
          </p:cNvSpPr>
          <p:nvPr>
            <p:ph type="title"/>
          </p:nvPr>
        </p:nvSpPr>
        <p:spPr/>
        <p:txBody>
          <a:bodyPr/>
          <a:lstStyle/>
          <a:p>
            <a:r>
              <a:rPr lang="en-US"/>
              <a:t>FP Addition</a:t>
            </a:r>
          </a:p>
        </p:txBody>
      </p:sp>
      <p:sp>
        <p:nvSpPr>
          <p:cNvPr id="2230275" name="Rectangle 3"/>
          <p:cNvSpPr>
            <a:spLocks noGrp="1" noChangeArrowheads="1"/>
          </p:cNvSpPr>
          <p:nvPr>
            <p:ph idx="1"/>
          </p:nvPr>
        </p:nvSpPr>
        <p:spPr/>
        <p:txBody>
          <a:bodyPr>
            <a:normAutofit/>
          </a:bodyPr>
          <a:lstStyle/>
          <a:p>
            <a:r>
              <a:rPr lang="en-US" sz="3200" dirty="0"/>
              <a:t>More difficult than with integers</a:t>
            </a:r>
          </a:p>
          <a:p>
            <a:r>
              <a:rPr lang="en-US" sz="3200" dirty="0"/>
              <a:t>Can’t just add significands…</a:t>
            </a:r>
          </a:p>
          <a:p>
            <a:r>
              <a:rPr lang="en-US" sz="3200" dirty="0"/>
              <a:t>How do we do it?</a:t>
            </a:r>
          </a:p>
          <a:p>
            <a:pPr lvl="1"/>
            <a:r>
              <a:rPr lang="en-US" sz="2800" dirty="0"/>
              <a:t>De-normalize to match exponents</a:t>
            </a:r>
          </a:p>
          <a:p>
            <a:pPr lvl="1"/>
            <a:r>
              <a:rPr lang="en-US" sz="2800" dirty="0"/>
              <a:t>Add significands together</a:t>
            </a:r>
          </a:p>
          <a:p>
            <a:pPr lvl="1"/>
            <a:r>
              <a:rPr lang="en-US" sz="2800" dirty="0"/>
              <a:t>Keep the matched exponent</a:t>
            </a:r>
          </a:p>
          <a:p>
            <a:pPr lvl="1"/>
            <a:r>
              <a:rPr lang="en-US" sz="2800" dirty="0"/>
              <a:t>Normalize (possibly changing exponent)</a:t>
            </a:r>
          </a:p>
          <a:p>
            <a:r>
              <a:rPr lang="en-US" sz="3200" dirty="0"/>
              <a:t>Note: If signs differ, just perform a subtract instead.</a:t>
            </a:r>
          </a:p>
        </p:txBody>
      </p:sp>
      <p:sp>
        <p:nvSpPr>
          <p:cNvPr id="2" name="TextBox 1">
            <a:extLst>
              <a:ext uri="{FF2B5EF4-FFF2-40B4-BE49-F238E27FC236}">
                <a16:creationId xmlns:a16="http://schemas.microsoft.com/office/drawing/2014/main" id="{C4C236E5-B750-3C0B-B3B4-0DFFEC8145E9}"/>
              </a:ext>
            </a:extLst>
          </p:cNvPr>
          <p:cNvSpPr txBox="1"/>
          <p:nvPr/>
        </p:nvSpPr>
        <p:spPr>
          <a:xfrm>
            <a:off x="9795780" y="229414"/>
            <a:ext cx="2209259" cy="461665"/>
          </a:xfrm>
          <a:prstGeom prst="rect">
            <a:avLst/>
          </a:prstGeom>
          <a:noFill/>
        </p:spPr>
        <p:txBody>
          <a:bodyPr wrap="none" rtlCol="0">
            <a:spAutoFit/>
          </a:bodyPr>
          <a:lstStyle/>
          <a:p>
            <a:pPr algn="r"/>
            <a:r>
              <a:rPr lang="en-US" sz="2400" b="0" i="0" dirty="0">
                <a:solidFill>
                  <a:schemeClr val="accent3"/>
                </a:solidFill>
                <a:latin typeface="18 VAG Rounded Light   02390" pitchFamily="2" charset="0"/>
              </a:rPr>
              <a:t>Under the hood</a:t>
            </a:r>
          </a:p>
        </p:txBody>
      </p:sp>
    </p:spTree>
    <p:extLst>
      <p:ext uri="{BB962C8B-B14F-4D97-AF65-F5344CB8AC3E}">
        <p14:creationId xmlns:p14="http://schemas.microsoft.com/office/powerpoint/2010/main" val="40721223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62" name="Rectangle 2"/>
          <p:cNvSpPr>
            <a:spLocks noGrp="1" noChangeArrowheads="1"/>
          </p:cNvSpPr>
          <p:nvPr>
            <p:ph type="title"/>
          </p:nvPr>
        </p:nvSpPr>
        <p:spPr/>
        <p:txBody>
          <a:bodyPr/>
          <a:lstStyle/>
          <a:p>
            <a:r>
              <a:rPr lang="en-US"/>
              <a:t>Casting floats to ints and vice versa</a:t>
            </a:r>
          </a:p>
        </p:txBody>
      </p:sp>
      <p:sp>
        <p:nvSpPr>
          <p:cNvPr id="2242563" name="Rectangle 3"/>
          <p:cNvSpPr>
            <a:spLocks noGrp="1" noChangeArrowheads="1"/>
          </p:cNvSpPr>
          <p:nvPr>
            <p:ph idx="1"/>
          </p:nvPr>
        </p:nvSpPr>
        <p:spPr/>
        <p:txBody>
          <a:bodyPr/>
          <a:lstStyle/>
          <a:p>
            <a:pPr>
              <a:buFont typeface="Times" charset="0"/>
              <a:buNone/>
            </a:pPr>
            <a:r>
              <a:rPr lang="en-US" b="1" dirty="0">
                <a:latin typeface="Courier New" panose="02070309020205020404" pitchFamily="49" charset="0"/>
                <a:cs typeface="Courier New" panose="02070309020205020404" pitchFamily="49" charset="0"/>
              </a:rPr>
              <a:t>(</a:t>
            </a:r>
            <a:r>
              <a:rPr lang="en-US" sz="2800" dirty="0">
                <a:latin typeface="Courier New" panose="02070309020205020404" pitchFamily="49" charset="0"/>
                <a:cs typeface="Courier New" panose="02070309020205020404" pitchFamily="49" charset="0"/>
              </a:rPr>
              <a:t>int) </a:t>
            </a:r>
            <a:r>
              <a:rPr lang="en-US" sz="2800" dirty="0" err="1">
                <a:latin typeface="Courier New" panose="02070309020205020404" pitchFamily="49" charset="0"/>
                <a:cs typeface="Courier New" panose="02070309020205020404" pitchFamily="49" charset="0"/>
              </a:rPr>
              <a:t>floating_point_expression</a:t>
            </a:r>
            <a:endParaRPr lang="en-US" sz="2800" dirty="0">
              <a:latin typeface="Courier New" panose="02070309020205020404" pitchFamily="49" charset="0"/>
              <a:cs typeface="Courier New" panose="02070309020205020404" pitchFamily="49" charset="0"/>
            </a:endParaRPr>
          </a:p>
          <a:p>
            <a:pPr lvl="1">
              <a:buFontTx/>
              <a:buNone/>
            </a:pPr>
            <a:r>
              <a:rPr lang="en-US" dirty="0"/>
              <a:t>Coerces and converts floating point to nearest integer</a:t>
            </a:r>
            <a:br>
              <a:rPr lang="en-US" dirty="0"/>
            </a:br>
            <a:r>
              <a:rPr lang="en-US" dirty="0"/>
              <a:t>(C uses truncation).</a:t>
            </a:r>
          </a:p>
          <a:p>
            <a:pPr lvl="1">
              <a:buFontTx/>
              <a:buNone/>
            </a:pPr>
            <a:r>
              <a:rPr lang="en-US" b="1" dirty="0" err="1">
                <a:solidFill>
                  <a:schemeClr val="bg1"/>
                </a:solidFill>
                <a:latin typeface="Courier New" panose="02070309020205020404" pitchFamily="49" charset="0"/>
                <a:cs typeface="Courier New" panose="02070309020205020404" pitchFamily="49" charset="0"/>
              </a:rPr>
              <a:t>i</a:t>
            </a:r>
            <a:r>
              <a:rPr lang="en-US" b="1" dirty="0">
                <a:solidFill>
                  <a:schemeClr val="bg1"/>
                </a:solidFill>
                <a:latin typeface="Courier New" panose="02070309020205020404" pitchFamily="49" charset="0"/>
                <a:cs typeface="Courier New" panose="02070309020205020404" pitchFamily="49" charset="0"/>
              </a:rPr>
              <a:t> = (int) (3.14159 * f);</a:t>
            </a:r>
          </a:p>
          <a:p>
            <a:pPr>
              <a:buFont typeface="Times" charset="0"/>
              <a:buNone/>
            </a:pPr>
            <a:endParaRPr lang="en-US" sz="2800" dirty="0">
              <a:latin typeface="Courier"/>
            </a:endParaRPr>
          </a:p>
          <a:p>
            <a:pPr>
              <a:buFont typeface="Times" charset="0"/>
              <a:buNone/>
            </a:pPr>
            <a:r>
              <a:rPr lang="en-US" sz="2800" dirty="0">
                <a:latin typeface="Courier New" panose="02070309020205020404" pitchFamily="49" charset="0"/>
                <a:cs typeface="Courier New" panose="02070309020205020404" pitchFamily="49" charset="0"/>
              </a:rPr>
              <a:t>(float) </a:t>
            </a:r>
            <a:r>
              <a:rPr lang="en-US" sz="2800" dirty="0" err="1">
                <a:latin typeface="Courier New" panose="02070309020205020404" pitchFamily="49" charset="0"/>
                <a:cs typeface="Courier New" panose="02070309020205020404" pitchFamily="49" charset="0"/>
              </a:rPr>
              <a:t>integer_expression</a:t>
            </a:r>
            <a:endParaRPr lang="en-US" sz="2800" dirty="0">
              <a:latin typeface="Courier New" panose="02070309020205020404" pitchFamily="49" charset="0"/>
              <a:cs typeface="Courier New" panose="02070309020205020404" pitchFamily="49" charset="0"/>
            </a:endParaRPr>
          </a:p>
          <a:p>
            <a:pPr lvl="1">
              <a:buFontTx/>
              <a:buNone/>
            </a:pPr>
            <a:r>
              <a:rPr lang="en-US" dirty="0"/>
              <a:t>Converts integer to nearest floating point.</a:t>
            </a:r>
          </a:p>
          <a:p>
            <a:pPr lvl="1">
              <a:buFontTx/>
              <a:buNone/>
            </a:pPr>
            <a:r>
              <a:rPr lang="en-US" b="1" dirty="0">
                <a:solidFill>
                  <a:schemeClr val="bg1"/>
                </a:solidFill>
                <a:latin typeface="Courier New" panose="02070309020205020404" pitchFamily="49" charset="0"/>
                <a:cs typeface="Courier New" panose="02070309020205020404" pitchFamily="49" charset="0"/>
              </a:rPr>
              <a:t>f = f + (float) </a:t>
            </a:r>
            <a:r>
              <a:rPr lang="en-US" b="1" dirty="0" err="1">
                <a:solidFill>
                  <a:schemeClr val="bg1"/>
                </a:solidFill>
                <a:latin typeface="Courier New" panose="02070309020205020404" pitchFamily="49" charset="0"/>
                <a:cs typeface="Courier New" panose="02070309020205020404" pitchFamily="49" charset="0"/>
              </a:rPr>
              <a:t>i</a:t>
            </a:r>
            <a:r>
              <a:rPr lang="en-US"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2299477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272D-138A-56F1-AB0E-4F31CB0C8AAE}"/>
              </a:ext>
            </a:extLst>
          </p:cNvPr>
          <p:cNvSpPr>
            <a:spLocks noGrp="1"/>
          </p:cNvSpPr>
          <p:nvPr>
            <p:ph type="title"/>
          </p:nvPr>
        </p:nvSpPr>
        <p:spPr/>
        <p:txBody>
          <a:bodyPr/>
          <a:lstStyle/>
          <a:p>
            <a:r>
              <a:rPr lang="en-US" dirty="0"/>
              <a:t>Double Casting Doesn’t Always Work</a:t>
            </a:r>
          </a:p>
        </p:txBody>
      </p:sp>
      <p:sp>
        <p:nvSpPr>
          <p:cNvPr id="6" name="Rectangle 3">
            <a:extLst>
              <a:ext uri="{FF2B5EF4-FFF2-40B4-BE49-F238E27FC236}">
                <a16:creationId xmlns:a16="http://schemas.microsoft.com/office/drawing/2014/main" id="{85C03B8E-F1DB-429F-B444-2952D7A62E0C}"/>
              </a:ext>
            </a:extLst>
          </p:cNvPr>
          <p:cNvSpPr>
            <a:spLocks noGrp="1" noChangeArrowheads="1"/>
          </p:cNvSpPr>
          <p:nvPr>
            <p:ph idx="1"/>
          </p:nvPr>
        </p:nvSpPr>
        <p:spPr>
          <a:xfrm>
            <a:off x="281067" y="3015815"/>
            <a:ext cx="5609967" cy="3552790"/>
          </a:xfrm>
        </p:spPr>
        <p:txBody>
          <a:bodyPr>
            <a:normAutofit/>
          </a:bodyPr>
          <a:lstStyle/>
          <a:p>
            <a:r>
              <a:rPr lang="en-US" sz="2800" dirty="0"/>
              <a:t>Will </a:t>
            </a:r>
            <a:r>
              <a:rPr lang="en-US" sz="2800" dirty="0">
                <a:solidFill>
                  <a:srgbClr val="D8E156"/>
                </a:solidFill>
              </a:rPr>
              <a:t>not </a:t>
            </a:r>
            <a:r>
              <a:rPr lang="en-US" sz="2800" dirty="0"/>
              <a:t>always print “</a:t>
            </a:r>
            <a:r>
              <a:rPr lang="en-US" sz="2800" dirty="0">
                <a:solidFill>
                  <a:srgbClr val="FFC115"/>
                </a:solidFill>
                <a:latin typeface="Courier"/>
              </a:rPr>
              <a:t>true</a:t>
            </a:r>
            <a:r>
              <a:rPr lang="en-US" sz="2800" dirty="0"/>
              <a:t>”!</a:t>
            </a:r>
          </a:p>
          <a:p>
            <a:r>
              <a:rPr lang="en-US" sz="2800" dirty="0"/>
              <a:t>Most large values of integers don’t have exact floating point representations.</a:t>
            </a:r>
          </a:p>
          <a:p>
            <a:pPr lvl="1"/>
            <a:r>
              <a:rPr lang="en-US" sz="2400" dirty="0"/>
              <a:t>Recall: only 2</a:t>
            </a:r>
            <a:r>
              <a:rPr lang="en-US" sz="2400" baseline="30000" dirty="0"/>
              <a:t>23</a:t>
            </a:r>
            <a:r>
              <a:rPr lang="en-US" sz="2400" dirty="0"/>
              <a:t> floats per exponent</a:t>
            </a:r>
          </a:p>
          <a:p>
            <a:r>
              <a:rPr lang="en-US" sz="2800" dirty="0"/>
              <a:t>What about </a:t>
            </a:r>
            <a:r>
              <a:rPr lang="en-US" sz="2800" b="1" dirty="0">
                <a:solidFill>
                  <a:srgbClr val="FFC115"/>
                </a:solidFill>
                <a:latin typeface="Courier New" panose="02070309020205020404" pitchFamily="49" charset="0"/>
                <a:cs typeface="Courier New" panose="02070309020205020404" pitchFamily="49" charset="0"/>
              </a:rPr>
              <a:t>double</a:t>
            </a:r>
            <a:r>
              <a:rPr lang="en-US" sz="2800" dirty="0"/>
              <a:t>?</a:t>
            </a:r>
          </a:p>
        </p:txBody>
      </p:sp>
      <p:sp>
        <p:nvSpPr>
          <p:cNvPr id="5" name="TextBox 4">
            <a:extLst>
              <a:ext uri="{FF2B5EF4-FFF2-40B4-BE49-F238E27FC236}">
                <a16:creationId xmlns:a16="http://schemas.microsoft.com/office/drawing/2014/main" id="{4F7B12CC-BAB6-476E-075B-B8E1CB647A62}"/>
              </a:ext>
            </a:extLst>
          </p:cNvPr>
          <p:cNvSpPr txBox="1"/>
          <p:nvPr/>
        </p:nvSpPr>
        <p:spPr>
          <a:xfrm>
            <a:off x="281067" y="1054545"/>
            <a:ext cx="5498757" cy="1763560"/>
          </a:xfrm>
          <a:prstGeom prst="rect">
            <a:avLst/>
          </a:prstGeom>
          <a:noFill/>
        </p:spPr>
        <p:txBody>
          <a:bodyPr wrap="square">
            <a:spAutoFit/>
          </a:bodyPr>
          <a:lstStyle/>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int </a:t>
            </a:r>
            <a:r>
              <a:rPr lang="en-US" sz="2400" b="1" dirty="0" err="1">
                <a:solidFill>
                  <a:schemeClr val="bg1"/>
                </a:solidFill>
                <a:latin typeface="Courier New" panose="02070309020205020404" pitchFamily="49" charset="0"/>
                <a:cs typeface="Courier New" panose="02070309020205020404" pitchFamily="49" charset="0"/>
              </a:rPr>
              <a:t>i</a:t>
            </a:r>
            <a:r>
              <a:rPr lang="en-US" sz="2400" b="1" dirty="0">
                <a:solidFill>
                  <a:schemeClr val="bg1"/>
                </a:solidFill>
                <a:latin typeface="Courier New" panose="02070309020205020404" pitchFamily="49" charset="0"/>
                <a:cs typeface="Courier New" panose="02070309020205020404" pitchFamily="49" charset="0"/>
              </a:rPr>
              <a:t> = …;</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if (</a:t>
            </a:r>
            <a:r>
              <a:rPr lang="en-US" sz="2400" b="1" dirty="0" err="1">
                <a:solidFill>
                  <a:schemeClr val="bg1"/>
                </a:solidFill>
                <a:latin typeface="Courier New" panose="02070309020205020404" pitchFamily="49" charset="0"/>
                <a:cs typeface="Courier New" panose="02070309020205020404" pitchFamily="49" charset="0"/>
              </a:rPr>
              <a:t>i</a:t>
            </a:r>
            <a:r>
              <a:rPr lang="en-US" sz="2400" b="1" dirty="0">
                <a:solidFill>
                  <a:schemeClr val="bg1"/>
                </a:solidFill>
                <a:latin typeface="Courier New" panose="02070309020205020404" pitchFamily="49" charset="0"/>
                <a:cs typeface="Courier New" panose="02070309020205020404" pitchFamily="49" charset="0"/>
              </a:rPr>
              <a:t> == (int)((float) </a:t>
            </a:r>
            <a:r>
              <a:rPr lang="en-US" sz="2400" b="1" dirty="0" err="1">
                <a:solidFill>
                  <a:schemeClr val="bg1"/>
                </a:solidFill>
                <a:latin typeface="Courier New" panose="02070309020205020404" pitchFamily="49" charset="0"/>
                <a:cs typeface="Courier New" panose="02070309020205020404" pitchFamily="49" charset="0"/>
              </a:rPr>
              <a:t>i</a:t>
            </a:r>
            <a:r>
              <a:rPr lang="en-US" sz="2400" b="1" dirty="0">
                <a:solidFill>
                  <a:schemeClr val="bg1"/>
                </a:solidFill>
                <a:latin typeface="Courier New" panose="02070309020205020404" pitchFamily="49" charset="0"/>
                <a:cs typeface="Courier New" panose="02070309020205020404" pitchFamily="49" charset="0"/>
              </a:rPr>
              <a:t>))</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printf</a:t>
            </a:r>
            <a:r>
              <a:rPr lang="en-US" sz="2400" b="1" dirty="0">
                <a:solidFill>
                  <a:schemeClr val="bg1"/>
                </a:solidFill>
                <a:latin typeface="Courier New" panose="02070309020205020404" pitchFamily="49" charset="0"/>
                <a:cs typeface="Courier New" panose="02070309020205020404" pitchFamily="49" charset="0"/>
              </a:rPr>
              <a:t>("true");</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F6EA1973-2DF7-7251-50CA-E6620C7E9804}"/>
              </a:ext>
            </a:extLst>
          </p:cNvPr>
          <p:cNvCxnSpPr>
            <a:cxnSpLocks/>
          </p:cNvCxnSpPr>
          <p:nvPr/>
        </p:nvCxnSpPr>
        <p:spPr>
          <a:xfrm>
            <a:off x="5993558" y="1346990"/>
            <a:ext cx="0" cy="485768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1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272D-138A-56F1-AB0E-4F31CB0C8AAE}"/>
              </a:ext>
            </a:extLst>
          </p:cNvPr>
          <p:cNvSpPr>
            <a:spLocks noGrp="1"/>
          </p:cNvSpPr>
          <p:nvPr>
            <p:ph type="title"/>
          </p:nvPr>
        </p:nvSpPr>
        <p:spPr/>
        <p:txBody>
          <a:bodyPr/>
          <a:lstStyle/>
          <a:p>
            <a:r>
              <a:rPr lang="en-US" dirty="0"/>
              <a:t>Double Casting Doesn’t Always Work</a:t>
            </a:r>
          </a:p>
        </p:txBody>
      </p:sp>
      <p:sp>
        <p:nvSpPr>
          <p:cNvPr id="6" name="Rectangle 3">
            <a:extLst>
              <a:ext uri="{FF2B5EF4-FFF2-40B4-BE49-F238E27FC236}">
                <a16:creationId xmlns:a16="http://schemas.microsoft.com/office/drawing/2014/main" id="{85C03B8E-F1DB-429F-B444-2952D7A62E0C}"/>
              </a:ext>
            </a:extLst>
          </p:cNvPr>
          <p:cNvSpPr>
            <a:spLocks noGrp="1" noChangeArrowheads="1"/>
          </p:cNvSpPr>
          <p:nvPr>
            <p:ph idx="1"/>
          </p:nvPr>
        </p:nvSpPr>
        <p:spPr>
          <a:xfrm>
            <a:off x="281067" y="3015815"/>
            <a:ext cx="5609967" cy="3552790"/>
          </a:xfrm>
        </p:spPr>
        <p:txBody>
          <a:bodyPr>
            <a:normAutofit/>
          </a:bodyPr>
          <a:lstStyle/>
          <a:p>
            <a:r>
              <a:rPr lang="en-US" sz="2800" dirty="0">
                <a:solidFill>
                  <a:schemeClr val="bg1">
                    <a:lumMod val="50000"/>
                  </a:schemeClr>
                </a:solidFill>
              </a:rPr>
              <a:t>Will not always print “</a:t>
            </a:r>
            <a:r>
              <a:rPr lang="en-US" sz="2800" dirty="0">
                <a:solidFill>
                  <a:schemeClr val="bg1">
                    <a:lumMod val="50000"/>
                  </a:schemeClr>
                </a:solidFill>
                <a:latin typeface="Courier"/>
              </a:rPr>
              <a:t>true</a:t>
            </a:r>
            <a:r>
              <a:rPr lang="en-US" sz="2800" dirty="0">
                <a:solidFill>
                  <a:schemeClr val="bg1">
                    <a:lumMod val="50000"/>
                  </a:schemeClr>
                </a:solidFill>
              </a:rPr>
              <a:t>”!</a:t>
            </a:r>
          </a:p>
          <a:p>
            <a:r>
              <a:rPr lang="en-US" sz="2800" dirty="0">
                <a:solidFill>
                  <a:schemeClr val="bg1">
                    <a:lumMod val="50000"/>
                  </a:schemeClr>
                </a:solidFill>
              </a:rPr>
              <a:t>Most large values of integers don’t have exact floating point representations.</a:t>
            </a:r>
          </a:p>
          <a:p>
            <a:pPr lvl="1"/>
            <a:r>
              <a:rPr lang="en-US" sz="2400" dirty="0">
                <a:solidFill>
                  <a:schemeClr val="bg1">
                    <a:lumMod val="50000"/>
                  </a:schemeClr>
                </a:solidFill>
              </a:rPr>
              <a:t>Recall: only 2</a:t>
            </a:r>
            <a:r>
              <a:rPr lang="en-US" sz="2400" baseline="30000" dirty="0">
                <a:solidFill>
                  <a:schemeClr val="bg1">
                    <a:lumMod val="50000"/>
                  </a:schemeClr>
                </a:solidFill>
              </a:rPr>
              <a:t>23</a:t>
            </a:r>
            <a:r>
              <a:rPr lang="en-US" sz="2400" dirty="0">
                <a:solidFill>
                  <a:schemeClr val="bg1">
                    <a:lumMod val="50000"/>
                  </a:schemeClr>
                </a:solidFill>
              </a:rPr>
              <a:t> floats per exponent</a:t>
            </a:r>
          </a:p>
          <a:p>
            <a:r>
              <a:rPr lang="en-US" sz="2800" dirty="0">
                <a:solidFill>
                  <a:schemeClr val="bg1">
                    <a:lumMod val="50000"/>
                  </a:schemeClr>
                </a:solidFill>
              </a:rPr>
              <a:t>What about </a:t>
            </a:r>
            <a:r>
              <a:rPr lang="en-US" sz="2800" b="1" dirty="0">
                <a:solidFill>
                  <a:schemeClr val="bg1">
                    <a:lumMod val="50000"/>
                  </a:schemeClr>
                </a:solidFill>
                <a:latin typeface="Courier New" panose="02070309020205020404" pitchFamily="49" charset="0"/>
                <a:cs typeface="Courier New" panose="02070309020205020404" pitchFamily="49" charset="0"/>
              </a:rPr>
              <a:t>double</a:t>
            </a:r>
            <a:r>
              <a:rPr lang="en-US" sz="2800" dirty="0">
                <a:solidFill>
                  <a:schemeClr val="bg1">
                    <a:lumMod val="50000"/>
                  </a:schemeClr>
                </a:solidFill>
              </a:rPr>
              <a:t>?</a:t>
            </a:r>
          </a:p>
        </p:txBody>
      </p:sp>
      <p:sp>
        <p:nvSpPr>
          <p:cNvPr id="5" name="TextBox 4">
            <a:extLst>
              <a:ext uri="{FF2B5EF4-FFF2-40B4-BE49-F238E27FC236}">
                <a16:creationId xmlns:a16="http://schemas.microsoft.com/office/drawing/2014/main" id="{4F7B12CC-BAB6-476E-075B-B8E1CB647A62}"/>
              </a:ext>
            </a:extLst>
          </p:cNvPr>
          <p:cNvSpPr txBox="1"/>
          <p:nvPr/>
        </p:nvSpPr>
        <p:spPr>
          <a:xfrm>
            <a:off x="281067" y="1054545"/>
            <a:ext cx="5498757" cy="1763560"/>
          </a:xfrm>
          <a:prstGeom prst="rect">
            <a:avLst/>
          </a:prstGeom>
          <a:noFill/>
        </p:spPr>
        <p:txBody>
          <a:bodyPr wrap="square">
            <a:spAutoFit/>
          </a:bodyPr>
          <a:lstStyle/>
          <a:p>
            <a:pPr marL="203192" indent="-203192">
              <a:lnSpc>
                <a:spcPct val="90000"/>
              </a:lnSpc>
              <a:buSzPct val="100000"/>
            </a:pPr>
            <a:r>
              <a:rPr lang="en-US" sz="2400" b="1" dirty="0">
                <a:solidFill>
                  <a:schemeClr val="bg1">
                    <a:lumMod val="50000"/>
                  </a:schemeClr>
                </a:solidFill>
                <a:latin typeface="Courier New" panose="02070309020205020404" pitchFamily="49" charset="0"/>
                <a:cs typeface="Courier New" panose="02070309020205020404" pitchFamily="49" charset="0"/>
              </a:rPr>
              <a:t>int </a:t>
            </a:r>
            <a:r>
              <a:rPr lang="en-US" sz="2400" b="1" dirty="0" err="1">
                <a:solidFill>
                  <a:schemeClr val="bg1">
                    <a:lumMod val="50000"/>
                  </a:schemeClr>
                </a:solidFill>
                <a:latin typeface="Courier New" panose="02070309020205020404" pitchFamily="49" charset="0"/>
                <a:cs typeface="Courier New" panose="02070309020205020404" pitchFamily="49" charset="0"/>
              </a:rPr>
              <a:t>i</a:t>
            </a:r>
            <a:r>
              <a:rPr lang="en-US" sz="2400" b="1" dirty="0">
                <a:solidFill>
                  <a:schemeClr val="bg1">
                    <a:lumMod val="50000"/>
                  </a:schemeClr>
                </a:solidFill>
                <a:latin typeface="Courier New" panose="02070309020205020404" pitchFamily="49" charset="0"/>
                <a:cs typeface="Courier New" panose="02070309020205020404" pitchFamily="49" charset="0"/>
              </a:rPr>
              <a:t> = …;</a:t>
            </a:r>
          </a:p>
          <a:p>
            <a:pPr marL="203192" indent="-203192">
              <a:lnSpc>
                <a:spcPct val="90000"/>
              </a:lnSpc>
              <a:buSzPct val="100000"/>
            </a:pPr>
            <a:r>
              <a:rPr lang="en-US" sz="2400" b="1" dirty="0">
                <a:solidFill>
                  <a:schemeClr val="bg1">
                    <a:lumMod val="50000"/>
                  </a:schemeClr>
                </a:solidFill>
                <a:latin typeface="Courier New" panose="02070309020205020404" pitchFamily="49" charset="0"/>
                <a:cs typeface="Courier New" panose="02070309020205020404" pitchFamily="49" charset="0"/>
              </a:rPr>
              <a:t>if (</a:t>
            </a:r>
            <a:r>
              <a:rPr lang="en-US" sz="2400" b="1" dirty="0" err="1">
                <a:solidFill>
                  <a:schemeClr val="bg1">
                    <a:lumMod val="50000"/>
                  </a:schemeClr>
                </a:solidFill>
                <a:latin typeface="Courier New" panose="02070309020205020404" pitchFamily="49" charset="0"/>
                <a:cs typeface="Courier New" panose="02070309020205020404" pitchFamily="49" charset="0"/>
              </a:rPr>
              <a:t>i</a:t>
            </a:r>
            <a:r>
              <a:rPr lang="en-US" sz="2400" b="1" dirty="0">
                <a:solidFill>
                  <a:schemeClr val="bg1">
                    <a:lumMod val="50000"/>
                  </a:schemeClr>
                </a:solidFill>
                <a:latin typeface="Courier New" panose="02070309020205020404" pitchFamily="49" charset="0"/>
                <a:cs typeface="Courier New" panose="02070309020205020404" pitchFamily="49" charset="0"/>
              </a:rPr>
              <a:t> == (int)((float) </a:t>
            </a:r>
            <a:r>
              <a:rPr lang="en-US" sz="2400" b="1" dirty="0" err="1">
                <a:solidFill>
                  <a:schemeClr val="bg1">
                    <a:lumMod val="50000"/>
                  </a:schemeClr>
                </a:solidFill>
                <a:latin typeface="Courier New" panose="02070309020205020404" pitchFamily="49" charset="0"/>
                <a:cs typeface="Courier New" panose="02070309020205020404" pitchFamily="49" charset="0"/>
              </a:rPr>
              <a:t>i</a:t>
            </a:r>
            <a:r>
              <a:rPr lang="en-US" sz="2400" b="1" dirty="0">
                <a:solidFill>
                  <a:schemeClr val="bg1">
                    <a:lumMod val="50000"/>
                  </a:schemeClr>
                </a:solidFill>
                <a:latin typeface="Courier New" panose="02070309020205020404" pitchFamily="49" charset="0"/>
                <a:cs typeface="Courier New" panose="02070309020205020404" pitchFamily="49" charset="0"/>
              </a:rPr>
              <a:t>))</a:t>
            </a:r>
          </a:p>
          <a:p>
            <a:pPr marL="203192" indent="-203192">
              <a:lnSpc>
                <a:spcPct val="90000"/>
              </a:lnSpc>
              <a:buSzPct val="100000"/>
            </a:pPr>
            <a:r>
              <a:rPr lang="en-US" sz="2400" b="1" dirty="0">
                <a:solidFill>
                  <a:schemeClr val="bg1">
                    <a:lumMod val="50000"/>
                  </a:schemeClr>
                </a:solidFill>
                <a:latin typeface="Courier New" panose="02070309020205020404" pitchFamily="49" charset="0"/>
                <a:cs typeface="Courier New" panose="02070309020205020404" pitchFamily="49" charset="0"/>
              </a:rPr>
              <a:t>{</a:t>
            </a:r>
          </a:p>
          <a:p>
            <a:pPr marL="203192" indent="-203192">
              <a:lnSpc>
                <a:spcPct val="90000"/>
              </a:lnSpc>
              <a:buSzPct val="100000"/>
            </a:pPr>
            <a:r>
              <a:rPr lang="en-US" sz="2400" b="1" dirty="0">
                <a:solidFill>
                  <a:schemeClr val="bg1">
                    <a:lumMod val="50000"/>
                  </a:schemeClr>
                </a:solidFill>
                <a:latin typeface="Courier New" panose="02070309020205020404" pitchFamily="49" charset="0"/>
                <a:cs typeface="Courier New" panose="02070309020205020404" pitchFamily="49" charset="0"/>
              </a:rPr>
              <a:t>   </a:t>
            </a:r>
            <a:r>
              <a:rPr lang="en-US" sz="2400" b="1" dirty="0" err="1">
                <a:solidFill>
                  <a:schemeClr val="bg1">
                    <a:lumMod val="50000"/>
                  </a:schemeClr>
                </a:solidFill>
                <a:latin typeface="Courier New" panose="02070309020205020404" pitchFamily="49" charset="0"/>
                <a:cs typeface="Courier New" panose="02070309020205020404" pitchFamily="49" charset="0"/>
              </a:rPr>
              <a:t>printf</a:t>
            </a:r>
            <a:r>
              <a:rPr lang="en-US" sz="2400" b="1" dirty="0">
                <a:solidFill>
                  <a:schemeClr val="bg1">
                    <a:lumMod val="50000"/>
                  </a:schemeClr>
                </a:solidFill>
                <a:latin typeface="Courier New" panose="02070309020205020404" pitchFamily="49" charset="0"/>
                <a:cs typeface="Courier New" panose="02070309020205020404" pitchFamily="49" charset="0"/>
              </a:rPr>
              <a:t>("true");</a:t>
            </a:r>
          </a:p>
          <a:p>
            <a:pPr marL="203192" indent="-203192">
              <a:lnSpc>
                <a:spcPct val="90000"/>
              </a:lnSpc>
              <a:buSzPct val="100000"/>
            </a:pPr>
            <a:r>
              <a:rPr lang="en-US" sz="2400" b="1" dirty="0">
                <a:solidFill>
                  <a:schemeClr val="bg1">
                    <a:lumMod val="50000"/>
                  </a:schemeClr>
                </a:solidFill>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F6EA1973-2DF7-7251-50CA-E6620C7E9804}"/>
              </a:ext>
            </a:extLst>
          </p:cNvPr>
          <p:cNvCxnSpPr>
            <a:cxnSpLocks/>
          </p:cNvCxnSpPr>
          <p:nvPr/>
        </p:nvCxnSpPr>
        <p:spPr>
          <a:xfrm>
            <a:off x="5993558" y="1346990"/>
            <a:ext cx="0" cy="485768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34E1C12D-BFEC-81E1-4971-B2F08D926331}"/>
              </a:ext>
            </a:extLst>
          </p:cNvPr>
          <p:cNvSpPr txBox="1">
            <a:spLocks noChangeArrowheads="1"/>
          </p:cNvSpPr>
          <p:nvPr/>
        </p:nvSpPr>
        <p:spPr>
          <a:xfrm>
            <a:off x="6359652" y="3015815"/>
            <a:ext cx="5721125" cy="322035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solidFill>
                  <a:schemeClr val="bg1"/>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Will </a:t>
            </a:r>
            <a:r>
              <a:rPr lang="en-US" sz="2800" dirty="0">
                <a:solidFill>
                  <a:srgbClr val="D8E156"/>
                </a:solidFill>
              </a:rPr>
              <a:t>not </a:t>
            </a:r>
            <a:r>
              <a:rPr lang="en-US" sz="2800" dirty="0"/>
              <a:t>always print “</a:t>
            </a:r>
            <a:r>
              <a:rPr lang="en-US" sz="3200" dirty="0">
                <a:solidFill>
                  <a:srgbClr val="FFC115"/>
                </a:solidFill>
                <a:latin typeface="Courier New" panose="02070309020205020404" pitchFamily="49" charset="0"/>
                <a:cs typeface="Courier New" panose="02070309020205020404" pitchFamily="49" charset="0"/>
              </a:rPr>
              <a:t>true</a:t>
            </a:r>
            <a:r>
              <a:rPr lang="en-US" sz="2800" dirty="0"/>
              <a:t>”!</a:t>
            </a:r>
          </a:p>
          <a:p>
            <a:r>
              <a:rPr lang="en-US" sz="2800" dirty="0"/>
              <a:t>Small floating point numbers (&lt;1) don’t have integer representations.</a:t>
            </a:r>
          </a:p>
          <a:p>
            <a:r>
              <a:rPr lang="en-US" sz="2800" dirty="0"/>
              <a:t>For other numbers, rounding errors…</a:t>
            </a:r>
          </a:p>
        </p:txBody>
      </p:sp>
      <p:sp>
        <p:nvSpPr>
          <p:cNvPr id="11" name="Rectangle 4">
            <a:extLst>
              <a:ext uri="{FF2B5EF4-FFF2-40B4-BE49-F238E27FC236}">
                <a16:creationId xmlns:a16="http://schemas.microsoft.com/office/drawing/2014/main" id="{1AA4F3C0-D6FA-12EA-9201-28C4CA8D77B6}"/>
              </a:ext>
            </a:extLst>
          </p:cNvPr>
          <p:cNvSpPr>
            <a:spLocks noChangeArrowheads="1"/>
          </p:cNvSpPr>
          <p:nvPr/>
        </p:nvSpPr>
        <p:spPr bwMode="auto">
          <a:xfrm>
            <a:off x="6359653" y="1054545"/>
            <a:ext cx="5721137" cy="1722523"/>
          </a:xfrm>
          <a:prstGeom prst="rect">
            <a:avLst/>
          </a:prstGeom>
          <a:noFill/>
          <a:ln w="12700">
            <a:noFill/>
            <a:miter lim="800000"/>
            <a:headEnd/>
            <a:tailEnd/>
          </a:ln>
          <a:effectLst/>
        </p:spPr>
        <p:txBody>
          <a:bodyPr wrap="square" lIns="63500" tIns="25400" rIns="63500" bIns="25400">
            <a:prstTxWarp prst="textNoShape">
              <a:avLst/>
            </a:prstTxWarp>
            <a:spAutoFit/>
          </a:bodyPr>
          <a:lstStyle/>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float f = …;</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if (f == (float)((int) f))</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printf</a:t>
            </a:r>
            <a:r>
              <a:rPr lang="en-US" sz="2400" b="1" dirty="0">
                <a:solidFill>
                  <a:schemeClr val="bg1"/>
                </a:solidFill>
                <a:latin typeface="Courier New" panose="02070309020205020404" pitchFamily="49" charset="0"/>
                <a:cs typeface="Courier New" panose="02070309020205020404" pitchFamily="49" charset="0"/>
              </a:rPr>
              <a:t>("true");</a:t>
            </a:r>
          </a:p>
          <a:p>
            <a:pPr marL="203192" indent="-203192">
              <a:lnSpc>
                <a:spcPct val="90000"/>
              </a:lnSpc>
              <a:buSzPct val="100000"/>
            </a:pPr>
            <a:r>
              <a:rPr lang="en-US" sz="2400"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9482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theme/theme1.xml><?xml version="1.0" encoding="utf-8"?>
<a:theme xmlns:a="http://schemas.openxmlformats.org/drawingml/2006/main" name="CS61C-ly-new">
  <a:themeElements>
    <a:clrScheme name="CS61C New">
      <a:dk1>
        <a:srgbClr val="000000"/>
      </a:dk1>
      <a:lt1>
        <a:srgbClr val="FFFFFF"/>
      </a:lt1>
      <a:dk2>
        <a:srgbClr val="002E5D"/>
      </a:dk2>
      <a:lt2>
        <a:srgbClr val="E5DCD1"/>
      </a:lt2>
      <a:accent1>
        <a:srgbClr val="00BDE2"/>
      </a:accent1>
      <a:accent2>
        <a:srgbClr val="C6DAC3"/>
      </a:accent2>
      <a:accent3>
        <a:srgbClr val="FEC016"/>
      </a:accent3>
      <a:accent4>
        <a:srgbClr val="D9E056"/>
      </a:accent4>
      <a:accent5>
        <a:srgbClr val="EB1379"/>
      </a:accent5>
      <a:accent6>
        <a:srgbClr val="A97EFA"/>
      </a:accent6>
      <a:hlink>
        <a:srgbClr val="7E7E7E"/>
      </a:hlink>
      <a:folHlink>
        <a:srgbClr val="E5DC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28575"/>
      </a:spPr>
      <a:bodyPr rtlCol="0" anchor="ctr"/>
      <a:lstStyle>
        <a:defPPr algn="ctr">
          <a:defRPr sz="2800" dirty="0">
            <a:latin typeface="18 VAG Rounded Light   02390" pitchFamily="2" charset="0"/>
          </a:defRPr>
        </a:defPPr>
      </a:lstStyle>
      <a:style>
        <a:lnRef idx="1">
          <a:schemeClr val="accent1"/>
        </a:lnRef>
        <a:fillRef idx="0">
          <a:schemeClr val="accent1"/>
        </a:fillRef>
        <a:effectRef idx="0">
          <a:schemeClr val="accent1"/>
        </a:effectRef>
        <a:fontRef idx="minor">
          <a:schemeClr val="tx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400" dirty="0">
            <a:solidFill>
              <a:schemeClr val="accent1"/>
            </a:solidFill>
            <a:latin typeface="18 VAG Rounded Light   02390" pitchFamily="2" charset="0"/>
          </a:defRPr>
        </a:defPPr>
      </a:lstStyle>
    </a:txDef>
  </a:objectDefaults>
  <a:extraClrSchemeLst/>
  <a:extLst>
    <a:ext uri="{05A4C25C-085E-4340-85A3-A5531E510DB2}">
      <thm15:themeFamily xmlns:thm15="http://schemas.microsoft.com/office/thememl/2012/main" name="CS61C-ly-new" id="{DFFA2BFF-9357-A24D-A947-9735921D71C4}" vid="{3C32BE93-C896-F84B-BEA8-5E6C5AC7E2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CS61C-ly-new</Template>
  <TotalTime>5606</TotalTime>
  <Words>3486</Words>
  <Application>Microsoft Macintosh PowerPoint</Application>
  <PresentationFormat>Widescreen</PresentationFormat>
  <Paragraphs>495</Paragraphs>
  <Slides>39</Slides>
  <Notes>39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39</vt:i4>
      </vt:variant>
    </vt:vector>
  </HeadingPairs>
  <TitlesOfParts>
    <vt:vector size="57" baseType="lpstr">
      <vt:lpstr>18 VAG Rounded Bold   07390</vt:lpstr>
      <vt:lpstr>.Hiragino Kaku Gothic Interface W3</vt:lpstr>
      <vt:lpstr>Arial Italic</vt:lpstr>
      <vt:lpstr>Calibri</vt:lpstr>
      <vt:lpstr>18 VAG Rounded Bold   07390</vt:lpstr>
      <vt:lpstr>Wingdings</vt:lpstr>
      <vt:lpstr>Courier</vt:lpstr>
      <vt:lpstr>Arial Bold Italic</vt:lpstr>
      <vt:lpstr>Times</vt:lpstr>
      <vt:lpstr>Courier New</vt:lpstr>
      <vt:lpstr>Arial</vt:lpstr>
      <vt:lpstr>VAGRundschriftD</vt:lpstr>
      <vt:lpstr>18 VAG Rounded Light   02390</vt:lpstr>
      <vt:lpstr>18 VAG Rounded Thin   55390</vt:lpstr>
      <vt:lpstr>18 VAG Rounded Black   09390</vt:lpstr>
      <vt:lpstr>Arial Bold</vt:lpstr>
      <vt:lpstr>Helvetica Neue</vt:lpstr>
      <vt:lpstr>CS61C-ly-new</vt:lpstr>
      <vt:lpstr>Intro to RISC-V (California Gold)</vt:lpstr>
      <vt:lpstr>Floating Point Discussion</vt:lpstr>
      <vt:lpstr>Floating Point Fallacy</vt:lpstr>
      <vt:lpstr>Rounding</vt:lpstr>
      <vt:lpstr>IEEE FP’s Four Rounding Modes</vt:lpstr>
      <vt:lpstr>FP Addition</vt:lpstr>
      <vt:lpstr>Casting floats to ints and vice versa</vt:lpstr>
      <vt:lpstr>Double Casting Doesn’t Always Work</vt:lpstr>
      <vt:lpstr>Double Casting Doesn’t Always Work</vt:lpstr>
      <vt:lpstr>Now you can make float jokes too…</vt:lpstr>
      <vt:lpstr>(change of gears)</vt:lpstr>
      <vt:lpstr>The RISC-V Instruction Set Architecture</vt:lpstr>
      <vt:lpstr>Great Idea #1: Abstraction (Levels of Representation/Interpretation)</vt:lpstr>
      <vt:lpstr>Assembly Language</vt:lpstr>
      <vt:lpstr>Book: Programming From the Ground Up</vt:lpstr>
      <vt:lpstr>Instruction Set Architectures</vt:lpstr>
      <vt:lpstr>Patterson and Hennessy win Turing!</vt:lpstr>
      <vt:lpstr>RISC-V Architecture</vt:lpstr>
      <vt:lpstr>RISC-V Origins</vt:lpstr>
      <vt:lpstr>Elements of Architecture: Registers</vt:lpstr>
      <vt:lpstr>Instruction Set</vt:lpstr>
      <vt:lpstr>Higher-Level Language vs. Assembly Language (1/2)</vt:lpstr>
      <vt:lpstr>Registers are Inside the Processor</vt:lpstr>
      <vt:lpstr>Great Idea #3: Principle of Locality / Memory Hierarchy</vt:lpstr>
      <vt:lpstr>32 Registers in RISC-V</vt:lpstr>
      <vt:lpstr>Register Names and Numbers</vt:lpstr>
      <vt:lpstr>Add/Sub Instructions</vt:lpstr>
      <vt:lpstr>Higher-Level Language vs. Assembly Language (2/2)</vt:lpstr>
      <vt:lpstr>RISC-V Arithmetic Instruction Syntax</vt:lpstr>
      <vt:lpstr>RISC-V Addition and Subtraction</vt:lpstr>
      <vt:lpstr>RISC-V Arithmetic, Example 1</vt:lpstr>
      <vt:lpstr>RISC-V Arithmetic, Example 2</vt:lpstr>
      <vt:lpstr>Aside: Apollo Guidance Computer</vt:lpstr>
      <vt:lpstr>Immediates</vt:lpstr>
      <vt:lpstr>Immediates</vt:lpstr>
      <vt:lpstr>Immediates</vt:lpstr>
      <vt:lpstr>Register Zero</vt:lpstr>
      <vt:lpstr>Concept Check: True or False?</vt:lpstr>
      <vt:lpstr>Concept Check: True or False?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RISC-V (California Gold)</dc:title>
  <dc:creator>Lisa Yan</dc:creator>
  <cp:lastModifiedBy>Lisa Yan</cp:lastModifiedBy>
  <cp:revision>58</cp:revision>
  <dcterms:created xsi:type="dcterms:W3CDTF">2022-09-05T20:39:51Z</dcterms:created>
  <dcterms:modified xsi:type="dcterms:W3CDTF">2022-09-09T18:22:20Z</dcterms:modified>
</cp:coreProperties>
</file>